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2" r:id="rId2"/>
  </p:sldMasterIdLst>
  <p:notesMasterIdLst>
    <p:notesMasterId r:id="rId26"/>
  </p:notesMasterIdLst>
  <p:handoutMasterIdLst>
    <p:handoutMasterId r:id="rId27"/>
  </p:handoutMasterIdLst>
  <p:sldIdLst>
    <p:sldId id="293" r:id="rId3"/>
    <p:sldId id="447" r:id="rId4"/>
    <p:sldId id="458" r:id="rId5"/>
    <p:sldId id="476" r:id="rId6"/>
    <p:sldId id="460" r:id="rId7"/>
    <p:sldId id="462" r:id="rId8"/>
    <p:sldId id="463" r:id="rId9"/>
    <p:sldId id="465" r:id="rId10"/>
    <p:sldId id="467" r:id="rId11"/>
    <p:sldId id="477" r:id="rId12"/>
    <p:sldId id="468" r:id="rId13"/>
    <p:sldId id="469" r:id="rId14"/>
    <p:sldId id="478" r:id="rId15"/>
    <p:sldId id="479" r:id="rId16"/>
    <p:sldId id="470" r:id="rId17"/>
    <p:sldId id="466" r:id="rId18"/>
    <p:sldId id="473" r:id="rId19"/>
    <p:sldId id="471" r:id="rId20"/>
    <p:sldId id="474" r:id="rId21"/>
    <p:sldId id="475" r:id="rId22"/>
    <p:sldId id="457" r:id="rId23"/>
    <p:sldId id="459" r:id="rId24"/>
    <p:sldId id="464" r:id="rId25"/>
  </p:sldIdLst>
  <p:sldSz cx="9144000" cy="6858000" type="screen4x3"/>
  <p:notesSz cx="7104063" cy="10234613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ヒラギノ角ゴ Pro W3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ヒラギノ角ゴ Pro W3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ヒラギノ角ゴ Pro W3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ヒラギノ角ゴ Pro W3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ヒラギノ角ゴ Pro W3" charset="-128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ヒラギノ角ゴ Pro W3" charset="-128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ヒラギノ角ゴ Pro W3" charset="-128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ヒラギノ角ゴ Pro W3" charset="-128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ヒラギノ角ゴ Pro W3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ED0C8B"/>
    <a:srgbClr val="B3D2EB"/>
    <a:srgbClr val="24FC2E"/>
    <a:srgbClr val="F9B495"/>
    <a:srgbClr val="C0E399"/>
    <a:srgbClr val="63A3D7"/>
    <a:srgbClr val="FF903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00" autoAdjust="0"/>
    <p:restoredTop sz="77143" autoAdjust="0"/>
  </p:normalViewPr>
  <p:slideViewPr>
    <p:cSldViewPr snapToGrid="0" snapToObjects="1">
      <p:cViewPr>
        <p:scale>
          <a:sx n="100" d="100"/>
          <a:sy n="100" d="100"/>
        </p:scale>
        <p:origin x="-840" y="354"/>
      </p:cViewPr>
      <p:guideLst>
        <p:guide orient="horz" pos="1116"/>
        <p:guide pos="5496"/>
      </p:guideLst>
    </p:cSldViewPr>
  </p:slideViewPr>
  <p:outlineViewPr>
    <p:cViewPr>
      <p:scale>
        <a:sx n="33" d="100"/>
        <a:sy n="33" d="100"/>
      </p:scale>
      <p:origin x="0" y="80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defTabSz="495300">
              <a:defRPr sz="1300" b="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4024313" y="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 defTabSz="495300">
              <a:defRPr sz="1300" b="0">
                <a:latin typeface="Calibri" pitchFamily="34" charset="0"/>
              </a:defRPr>
            </a:lvl1pPr>
          </a:lstStyle>
          <a:p>
            <a:pPr>
              <a:defRPr/>
            </a:pPr>
            <a:fld id="{2F942EB7-5289-49D6-B50E-895B1913561C}" type="datetime1">
              <a:rPr lang="en-US"/>
              <a:pPr>
                <a:defRPr/>
              </a:pPr>
              <a:t>2/26/2013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defTabSz="495300">
              <a:defRPr sz="1300" b="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4024313" y="972185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 defTabSz="495300">
              <a:defRPr sz="1300" b="0">
                <a:latin typeface="Calibri" pitchFamily="34" charset="0"/>
              </a:defRPr>
            </a:lvl1pPr>
          </a:lstStyle>
          <a:p>
            <a:pPr>
              <a:defRPr/>
            </a:pPr>
            <a:fld id="{07958A1B-6838-4819-B236-487FC59CE13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540544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defTabSz="495300">
              <a:defRPr sz="1300" b="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4024313" y="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>
            <a:lvl1pPr algn="r" defTabSz="495300">
              <a:defRPr sz="1300" b="0">
                <a:latin typeface="Calibri" pitchFamily="34" charset="0"/>
              </a:defRPr>
            </a:lvl1pPr>
          </a:lstStyle>
          <a:p>
            <a:pPr>
              <a:defRPr/>
            </a:pPr>
            <a:fld id="{9CF0980D-BA85-4A22-818A-749552A5CBCE}" type="datetime1">
              <a:rPr lang="en-US"/>
              <a:pPr>
                <a:defRPr/>
              </a:pPr>
              <a:t>2/26/2013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65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11200" y="4860925"/>
            <a:ext cx="568325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Click to edit Master text styles</a:t>
            </a:r>
          </a:p>
          <a:p>
            <a:pPr lvl="1"/>
            <a:r>
              <a:rPr lang="nl-NL" noProof="0" smtClean="0"/>
              <a:t>Second level</a:t>
            </a:r>
          </a:p>
          <a:p>
            <a:pPr lvl="2"/>
            <a:r>
              <a:rPr lang="nl-NL" noProof="0" smtClean="0"/>
              <a:t>Third level</a:t>
            </a:r>
          </a:p>
          <a:p>
            <a:pPr lvl="3"/>
            <a:r>
              <a:rPr lang="nl-NL" noProof="0" smtClean="0"/>
              <a:t>Fourth level</a:t>
            </a:r>
          </a:p>
          <a:p>
            <a:pPr lvl="4"/>
            <a:r>
              <a:rPr lang="nl-NL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defTabSz="495300">
              <a:defRPr sz="1300" b="0"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4024313" y="972185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75" tIns="49538" rIns="99075" bIns="49538" numCol="1" anchor="b" anchorCtr="0" compatLnSpc="1">
            <a:prstTxWarp prst="textNoShape">
              <a:avLst/>
            </a:prstTxWarp>
          </a:bodyPr>
          <a:lstStyle>
            <a:lvl1pPr algn="r" defTabSz="495300">
              <a:defRPr sz="1300" b="0">
                <a:latin typeface="Calibri" pitchFamily="34" charset="0"/>
              </a:defRPr>
            </a:lvl1pPr>
          </a:lstStyle>
          <a:p>
            <a:pPr>
              <a:defRPr/>
            </a:pPr>
            <a:fld id="{90129D1C-892B-4C50-B517-7E20BB0398C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22332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NL" smtClean="0"/>
          </a:p>
        </p:txBody>
      </p:sp>
      <p:sp>
        <p:nvSpPr>
          <p:cNvPr id="17412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9F89D9-2FB1-4D33-A3CD-891451C91DD0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nl-NL" sz="1800" b="0" dirty="0" smtClean="0"/>
              <a:t>Optie 1:</a:t>
            </a:r>
          </a:p>
          <a:p>
            <a:pPr lvl="1"/>
            <a:r>
              <a:rPr lang="nl-NL" sz="1800" dirty="0" smtClean="0"/>
              <a:t>Document </a:t>
            </a:r>
            <a:r>
              <a:rPr lang="nl-NL" sz="1800" dirty="0" err="1" smtClean="0"/>
              <a:t>serviceconsumer</a:t>
            </a:r>
            <a:r>
              <a:rPr lang="nl-NL" sz="1800" dirty="0" smtClean="0"/>
              <a:t> is verantwoordelijk voor aanleveren unieke </a:t>
            </a:r>
            <a:r>
              <a:rPr lang="nl-NL" sz="1800" dirty="0" err="1" smtClean="0"/>
              <a:t>docId</a:t>
            </a:r>
            <a:r>
              <a:rPr lang="nl-NL" sz="1800" dirty="0" smtClean="0"/>
              <a:t> (zelf genereren of via </a:t>
            </a:r>
            <a:r>
              <a:rPr lang="nl-NL" sz="1800" dirty="0" err="1" smtClean="0"/>
              <a:t>genereerDocumentidentificatie</a:t>
            </a:r>
            <a:r>
              <a:rPr lang="nl-NL" sz="1800" dirty="0" smtClean="0"/>
              <a:t> op ZS)</a:t>
            </a:r>
          </a:p>
          <a:p>
            <a:pPr lvl="1"/>
            <a:r>
              <a:rPr lang="nl-NL" sz="1800" dirty="0" smtClean="0"/>
              <a:t>Nadeel: </a:t>
            </a:r>
            <a:r>
              <a:rPr lang="nl-NL" sz="1800" b="0" dirty="0" smtClean="0"/>
              <a:t>Een CMIS </a:t>
            </a:r>
            <a:r>
              <a:rPr lang="nl-NL" sz="1800" b="0" dirty="0" err="1" smtClean="0"/>
              <a:t>documentconsumer</a:t>
            </a:r>
            <a:r>
              <a:rPr lang="nl-NL" sz="1800" b="0" dirty="0" smtClean="0"/>
              <a:t> dient StUF te praten indien geen logica om </a:t>
            </a:r>
            <a:r>
              <a:rPr lang="nl-NL" sz="1800" b="0" dirty="0" err="1" smtClean="0"/>
              <a:t>docId</a:t>
            </a:r>
            <a:r>
              <a:rPr lang="nl-NL" sz="1800" b="0" dirty="0" smtClean="0"/>
              <a:t> te genereren</a:t>
            </a:r>
          </a:p>
          <a:p>
            <a:r>
              <a:rPr lang="nl-NL" sz="1800" b="0" dirty="0" smtClean="0"/>
              <a:t>Optie 2:</a:t>
            </a:r>
          </a:p>
          <a:p>
            <a:pPr lvl="1"/>
            <a:r>
              <a:rPr lang="nl-NL" sz="1800" dirty="0" smtClean="0"/>
              <a:t>ZS is verantwoordelijk voor genereren </a:t>
            </a:r>
            <a:r>
              <a:rPr lang="nl-NL" sz="1800" dirty="0" err="1" smtClean="0"/>
              <a:t>docId</a:t>
            </a:r>
            <a:r>
              <a:rPr lang="nl-NL" sz="1800" dirty="0" smtClean="0"/>
              <a:t> indien </a:t>
            </a:r>
            <a:r>
              <a:rPr lang="nl-NL" sz="1800" dirty="0" err="1" smtClean="0"/>
              <a:t>DsC</a:t>
            </a:r>
            <a:r>
              <a:rPr lang="nl-NL" sz="1800" dirty="0" smtClean="0"/>
              <a:t> deze niet kan aanleveren;</a:t>
            </a:r>
          </a:p>
          <a:p>
            <a:pPr lvl="1"/>
            <a:r>
              <a:rPr lang="nl-NL" sz="1800" dirty="0" smtClean="0"/>
              <a:t>Nadeel: omslachtig indien zaakdocument via DMS wordt toegevoegd</a:t>
            </a:r>
          </a:p>
          <a:p>
            <a:r>
              <a:rPr lang="en-US" sz="1800" b="0" dirty="0" err="1" smtClean="0"/>
              <a:t>Optie</a:t>
            </a:r>
            <a:r>
              <a:rPr lang="en-US" sz="1800" b="0" dirty="0" smtClean="0"/>
              <a:t> 3:</a:t>
            </a:r>
          </a:p>
          <a:p>
            <a:pPr lvl="1"/>
            <a:r>
              <a:rPr lang="en-US" sz="1800" dirty="0" smtClean="0"/>
              <a:t>DMS is </a:t>
            </a:r>
            <a:r>
              <a:rPr lang="en-US" sz="1800" dirty="0" err="1" smtClean="0"/>
              <a:t>verantwoordelijk</a:t>
            </a:r>
            <a:r>
              <a:rPr lang="en-US" sz="1800" dirty="0" smtClean="0"/>
              <a:t> </a:t>
            </a:r>
            <a:r>
              <a:rPr lang="en-US" sz="1800" dirty="0" err="1" smtClean="0"/>
              <a:t>voor</a:t>
            </a:r>
            <a:r>
              <a:rPr lang="en-US" sz="1800" dirty="0" smtClean="0"/>
              <a:t> </a:t>
            </a:r>
            <a:r>
              <a:rPr lang="en-US" sz="1800" dirty="0" err="1" smtClean="0"/>
              <a:t>geldig</a:t>
            </a:r>
            <a:r>
              <a:rPr lang="en-US" sz="1800" dirty="0" smtClean="0"/>
              <a:t> </a:t>
            </a:r>
            <a:r>
              <a:rPr lang="en-US" sz="1800" dirty="0" err="1" smtClean="0"/>
              <a:t>docId</a:t>
            </a:r>
            <a:r>
              <a:rPr lang="en-US" sz="1800" dirty="0" smtClean="0"/>
              <a:t> </a:t>
            </a:r>
            <a:r>
              <a:rPr lang="en-US" sz="1800" dirty="0" err="1" smtClean="0"/>
              <a:t>indien</a:t>
            </a:r>
            <a:r>
              <a:rPr lang="en-US" sz="1800" dirty="0" smtClean="0"/>
              <a:t> </a:t>
            </a:r>
            <a:r>
              <a:rPr lang="en-US" sz="1800" dirty="0" err="1" smtClean="0"/>
              <a:t>DsC</a:t>
            </a:r>
            <a:r>
              <a:rPr lang="en-US" sz="1800" dirty="0" smtClean="0"/>
              <a:t> </a:t>
            </a:r>
            <a:r>
              <a:rPr lang="en-US" sz="1800" dirty="0" err="1" smtClean="0"/>
              <a:t>deze</a:t>
            </a:r>
            <a:r>
              <a:rPr lang="en-US" sz="1800" dirty="0" smtClean="0"/>
              <a:t> </a:t>
            </a:r>
            <a:r>
              <a:rPr lang="en-US" sz="1800" dirty="0" err="1" smtClean="0"/>
              <a:t>niet</a:t>
            </a:r>
            <a:r>
              <a:rPr lang="en-US" sz="1800" dirty="0" smtClean="0"/>
              <a:t> </a:t>
            </a:r>
            <a:r>
              <a:rPr lang="en-US" sz="1800" dirty="0" err="1" smtClean="0"/>
              <a:t>kan</a:t>
            </a:r>
            <a:r>
              <a:rPr lang="en-US" sz="1800" dirty="0" smtClean="0"/>
              <a:t> </a:t>
            </a:r>
            <a:r>
              <a:rPr lang="en-US" sz="1800" dirty="0" err="1" smtClean="0"/>
              <a:t>aanleveren</a:t>
            </a:r>
            <a:r>
              <a:rPr lang="en-US" sz="1800" dirty="0" smtClean="0"/>
              <a:t>; </a:t>
            </a:r>
          </a:p>
          <a:p>
            <a:pPr lvl="1"/>
            <a:r>
              <a:rPr lang="en-US" sz="1800" b="0" dirty="0" err="1" smtClean="0"/>
              <a:t>Nadeel</a:t>
            </a:r>
            <a:r>
              <a:rPr lang="en-US" sz="1800" b="0" dirty="0" smtClean="0"/>
              <a:t>: </a:t>
            </a:r>
            <a:r>
              <a:rPr lang="en-US" sz="1800" b="0" dirty="0" err="1" smtClean="0"/>
              <a:t>specificeren</a:t>
            </a:r>
            <a:r>
              <a:rPr lang="en-US" sz="1800" b="0" dirty="0" smtClean="0"/>
              <a:t> service </a:t>
            </a:r>
            <a:r>
              <a:rPr lang="en-US" sz="1800" b="0" dirty="0" err="1" smtClean="0"/>
              <a:t>voor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genereren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docId</a:t>
            </a:r>
            <a:r>
              <a:rPr lang="en-US" sz="1800" b="0" dirty="0" smtClean="0"/>
              <a:t> via CMIS is </a:t>
            </a:r>
            <a:r>
              <a:rPr lang="en-US" sz="1800" b="0" dirty="0" err="1" smtClean="0"/>
              <a:t>niet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standaard</a:t>
            </a:r>
            <a:r>
              <a:rPr lang="en-US" sz="1800" dirty="0" smtClean="0"/>
              <a:t>; </a:t>
            </a:r>
            <a:r>
              <a:rPr lang="en-US" sz="1800" dirty="0" err="1" smtClean="0"/>
              <a:t>omslachtig</a:t>
            </a:r>
            <a:r>
              <a:rPr lang="en-US" sz="1800" dirty="0" smtClean="0"/>
              <a:t> </a:t>
            </a:r>
            <a:r>
              <a:rPr lang="en-US" sz="1800" dirty="0" err="1" smtClean="0"/>
              <a:t>indien</a:t>
            </a:r>
            <a:r>
              <a:rPr lang="en-US" sz="1800" dirty="0" smtClean="0"/>
              <a:t> </a:t>
            </a:r>
            <a:r>
              <a:rPr lang="en-US" sz="1800" dirty="0" err="1" smtClean="0"/>
              <a:t>zaakdocument</a:t>
            </a:r>
            <a:r>
              <a:rPr lang="en-US" sz="1800" dirty="0" smtClean="0"/>
              <a:t> via ZS </a:t>
            </a:r>
            <a:r>
              <a:rPr lang="en-US" sz="1800" dirty="0" err="1" smtClean="0"/>
              <a:t>wordt</a:t>
            </a:r>
            <a:r>
              <a:rPr lang="en-US" sz="1800" dirty="0" smtClean="0"/>
              <a:t> </a:t>
            </a:r>
            <a:r>
              <a:rPr lang="en-US" sz="1800" dirty="0" err="1" smtClean="0"/>
              <a:t>toegevoegd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129D1C-892B-4C50-B517-7E20BB0398C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nl-NL" sz="1800" b="0" dirty="0" smtClean="0"/>
              <a:t>Optie 1:</a:t>
            </a:r>
          </a:p>
          <a:p>
            <a:pPr lvl="1"/>
            <a:r>
              <a:rPr lang="nl-NL" sz="1800" dirty="0" smtClean="0"/>
              <a:t>Document </a:t>
            </a:r>
            <a:r>
              <a:rPr lang="nl-NL" sz="1800" dirty="0" err="1" smtClean="0"/>
              <a:t>serviceconsumer</a:t>
            </a:r>
            <a:r>
              <a:rPr lang="nl-NL" sz="1800" dirty="0" smtClean="0"/>
              <a:t> is verantwoordelijk voor aanleveren unieke </a:t>
            </a:r>
            <a:r>
              <a:rPr lang="nl-NL" sz="1800" dirty="0" err="1" smtClean="0"/>
              <a:t>docId</a:t>
            </a:r>
            <a:r>
              <a:rPr lang="nl-NL" sz="1800" dirty="0" smtClean="0"/>
              <a:t> (zelf genereren of via </a:t>
            </a:r>
            <a:r>
              <a:rPr lang="nl-NL" sz="1800" dirty="0" err="1" smtClean="0"/>
              <a:t>genereerDocumentidentificatie</a:t>
            </a:r>
            <a:r>
              <a:rPr lang="nl-NL" sz="1800" dirty="0" smtClean="0"/>
              <a:t> op ZS)</a:t>
            </a:r>
          </a:p>
          <a:p>
            <a:pPr lvl="1"/>
            <a:r>
              <a:rPr lang="nl-NL" sz="1800" dirty="0" smtClean="0"/>
              <a:t>Nadeel: </a:t>
            </a:r>
            <a:r>
              <a:rPr lang="nl-NL" sz="1800" b="0" dirty="0" smtClean="0"/>
              <a:t>Een CMIS </a:t>
            </a:r>
            <a:r>
              <a:rPr lang="nl-NL" sz="1800" b="0" dirty="0" err="1" smtClean="0"/>
              <a:t>documentconsumer</a:t>
            </a:r>
            <a:r>
              <a:rPr lang="nl-NL" sz="1800" b="0" dirty="0" smtClean="0"/>
              <a:t> dient StUF te praten indien geen logica om </a:t>
            </a:r>
            <a:r>
              <a:rPr lang="nl-NL" sz="1800" b="0" dirty="0" err="1" smtClean="0"/>
              <a:t>docId</a:t>
            </a:r>
            <a:r>
              <a:rPr lang="nl-NL" sz="1800" b="0" dirty="0" smtClean="0"/>
              <a:t> te genereren</a:t>
            </a:r>
          </a:p>
          <a:p>
            <a:r>
              <a:rPr lang="nl-NL" sz="1800" b="0" dirty="0" smtClean="0"/>
              <a:t>Optie 2:</a:t>
            </a:r>
          </a:p>
          <a:p>
            <a:pPr lvl="1"/>
            <a:r>
              <a:rPr lang="nl-NL" sz="1800" dirty="0" smtClean="0"/>
              <a:t>ZS is verantwoordelijk voor genereren </a:t>
            </a:r>
            <a:r>
              <a:rPr lang="nl-NL" sz="1800" dirty="0" err="1" smtClean="0"/>
              <a:t>docId</a:t>
            </a:r>
            <a:r>
              <a:rPr lang="nl-NL" sz="1800" dirty="0" smtClean="0"/>
              <a:t> indien </a:t>
            </a:r>
            <a:r>
              <a:rPr lang="nl-NL" sz="1800" dirty="0" err="1" smtClean="0"/>
              <a:t>DsC</a:t>
            </a:r>
            <a:r>
              <a:rPr lang="nl-NL" sz="1800" dirty="0" smtClean="0"/>
              <a:t> deze niet kan aanleveren;</a:t>
            </a:r>
          </a:p>
          <a:p>
            <a:pPr lvl="1"/>
            <a:r>
              <a:rPr lang="nl-NL" sz="1800" dirty="0" smtClean="0"/>
              <a:t>Nadeel: omslachtig indien zaakdocument via DMS wordt toegevoegd</a:t>
            </a:r>
          </a:p>
          <a:p>
            <a:r>
              <a:rPr lang="en-US" sz="1800" b="0" dirty="0" err="1" smtClean="0"/>
              <a:t>Optie</a:t>
            </a:r>
            <a:r>
              <a:rPr lang="en-US" sz="1800" b="0" dirty="0" smtClean="0"/>
              <a:t> 3:</a:t>
            </a:r>
          </a:p>
          <a:p>
            <a:pPr lvl="1"/>
            <a:r>
              <a:rPr lang="en-US" sz="1800" dirty="0" smtClean="0"/>
              <a:t>DMS is </a:t>
            </a:r>
            <a:r>
              <a:rPr lang="en-US" sz="1800" dirty="0" err="1" smtClean="0"/>
              <a:t>verantwoordelijk</a:t>
            </a:r>
            <a:r>
              <a:rPr lang="en-US" sz="1800" dirty="0" smtClean="0"/>
              <a:t> </a:t>
            </a:r>
            <a:r>
              <a:rPr lang="en-US" sz="1800" dirty="0" err="1" smtClean="0"/>
              <a:t>voor</a:t>
            </a:r>
            <a:r>
              <a:rPr lang="en-US" sz="1800" dirty="0" smtClean="0"/>
              <a:t> </a:t>
            </a:r>
            <a:r>
              <a:rPr lang="en-US" sz="1800" dirty="0" err="1" smtClean="0"/>
              <a:t>geldig</a:t>
            </a:r>
            <a:r>
              <a:rPr lang="en-US" sz="1800" dirty="0" smtClean="0"/>
              <a:t> </a:t>
            </a:r>
            <a:r>
              <a:rPr lang="en-US" sz="1800" dirty="0" err="1" smtClean="0"/>
              <a:t>docId</a:t>
            </a:r>
            <a:r>
              <a:rPr lang="en-US" sz="1800" dirty="0" smtClean="0"/>
              <a:t> </a:t>
            </a:r>
            <a:r>
              <a:rPr lang="en-US" sz="1800" dirty="0" err="1" smtClean="0"/>
              <a:t>indien</a:t>
            </a:r>
            <a:r>
              <a:rPr lang="en-US" sz="1800" dirty="0" smtClean="0"/>
              <a:t> </a:t>
            </a:r>
            <a:r>
              <a:rPr lang="en-US" sz="1800" dirty="0" err="1" smtClean="0"/>
              <a:t>DsC</a:t>
            </a:r>
            <a:r>
              <a:rPr lang="en-US" sz="1800" dirty="0" smtClean="0"/>
              <a:t> </a:t>
            </a:r>
            <a:r>
              <a:rPr lang="en-US" sz="1800" dirty="0" err="1" smtClean="0"/>
              <a:t>deze</a:t>
            </a:r>
            <a:r>
              <a:rPr lang="en-US" sz="1800" dirty="0" smtClean="0"/>
              <a:t> </a:t>
            </a:r>
            <a:r>
              <a:rPr lang="en-US" sz="1800" dirty="0" err="1" smtClean="0"/>
              <a:t>niet</a:t>
            </a:r>
            <a:r>
              <a:rPr lang="en-US" sz="1800" dirty="0" smtClean="0"/>
              <a:t> </a:t>
            </a:r>
            <a:r>
              <a:rPr lang="en-US" sz="1800" dirty="0" err="1" smtClean="0"/>
              <a:t>kan</a:t>
            </a:r>
            <a:r>
              <a:rPr lang="en-US" sz="1800" dirty="0" smtClean="0"/>
              <a:t> </a:t>
            </a:r>
            <a:r>
              <a:rPr lang="en-US" sz="1800" dirty="0" err="1" smtClean="0"/>
              <a:t>aanleveren</a:t>
            </a:r>
            <a:r>
              <a:rPr lang="en-US" sz="1800" dirty="0" smtClean="0"/>
              <a:t>; </a:t>
            </a:r>
          </a:p>
          <a:p>
            <a:pPr lvl="1"/>
            <a:r>
              <a:rPr lang="en-US" sz="1800" b="0" dirty="0" err="1" smtClean="0"/>
              <a:t>Nadeel</a:t>
            </a:r>
            <a:r>
              <a:rPr lang="en-US" sz="1800" b="0" dirty="0" smtClean="0"/>
              <a:t>: </a:t>
            </a:r>
            <a:r>
              <a:rPr lang="en-US" sz="1800" b="0" dirty="0" err="1" smtClean="0"/>
              <a:t>specificeren</a:t>
            </a:r>
            <a:r>
              <a:rPr lang="en-US" sz="1800" b="0" dirty="0" smtClean="0"/>
              <a:t> service </a:t>
            </a:r>
            <a:r>
              <a:rPr lang="en-US" sz="1800" b="0" dirty="0" err="1" smtClean="0"/>
              <a:t>voor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genereren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docId</a:t>
            </a:r>
            <a:r>
              <a:rPr lang="en-US" sz="1800" b="0" dirty="0" smtClean="0"/>
              <a:t> via CMIS is </a:t>
            </a:r>
            <a:r>
              <a:rPr lang="en-US" sz="1800" b="0" dirty="0" err="1" smtClean="0"/>
              <a:t>niet</a:t>
            </a:r>
            <a:r>
              <a:rPr lang="en-US" sz="1800" b="0" dirty="0" smtClean="0"/>
              <a:t> </a:t>
            </a:r>
            <a:r>
              <a:rPr lang="en-US" sz="1800" b="0" dirty="0" err="1" smtClean="0"/>
              <a:t>standaard</a:t>
            </a:r>
            <a:r>
              <a:rPr lang="en-US" sz="1800" dirty="0" smtClean="0"/>
              <a:t>; </a:t>
            </a:r>
            <a:r>
              <a:rPr lang="en-US" sz="1800" dirty="0" err="1" smtClean="0"/>
              <a:t>omslachtig</a:t>
            </a:r>
            <a:r>
              <a:rPr lang="en-US" sz="1800" dirty="0" smtClean="0"/>
              <a:t> </a:t>
            </a:r>
            <a:r>
              <a:rPr lang="en-US" sz="1800" dirty="0" err="1" smtClean="0"/>
              <a:t>indien</a:t>
            </a:r>
            <a:r>
              <a:rPr lang="en-US" sz="1800" dirty="0" smtClean="0"/>
              <a:t> </a:t>
            </a:r>
            <a:r>
              <a:rPr lang="en-US" sz="1800" dirty="0" err="1" smtClean="0"/>
              <a:t>zaakdocument</a:t>
            </a:r>
            <a:r>
              <a:rPr lang="en-US" sz="1800" dirty="0" smtClean="0"/>
              <a:t> via ZS </a:t>
            </a:r>
            <a:r>
              <a:rPr lang="en-US" sz="1800" dirty="0" err="1" smtClean="0"/>
              <a:t>wordt</a:t>
            </a:r>
            <a:r>
              <a:rPr lang="en-US" sz="1800" dirty="0" smtClean="0"/>
              <a:t> </a:t>
            </a:r>
            <a:r>
              <a:rPr lang="en-US" sz="1800" dirty="0" err="1" smtClean="0"/>
              <a:t>toegevoegd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129D1C-892B-4C50-B517-7E20BB0398C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NL" smtClean="0"/>
          </a:p>
        </p:txBody>
      </p:sp>
      <p:sp>
        <p:nvSpPr>
          <p:cNvPr id="17412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9F89D9-2FB1-4D33-A3CD-891451C91DD0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CAB45-9A61-4A77-87ED-689D6CE2088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507B2-C770-47FF-8EBC-54C32DA06B8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1BD1E-5403-4892-B7BC-1CD4235D205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7DA15-54B5-4782-91E9-11945BEEF11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733D0-0C1D-4F7B-B1B2-89FF1F8AE3B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5CD00-ADEB-448A-9674-7D1518DAF34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5C622-E142-445C-BCB1-488229DA978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B2A87-A12E-4BE8-89ED-2C3F5D39C3F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4213" y="1500188"/>
            <a:ext cx="41529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989513" y="1500188"/>
            <a:ext cx="4154487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7ED70-CBEE-4825-BBCC-1813E530DAB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E6112-2BEB-45D1-903F-D9D8129E689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37157-E8D0-44BF-AE05-2C19ED85524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13"/>
          </p:nvPr>
        </p:nvSpPr>
        <p:spPr>
          <a:xfrm>
            <a:off x="457200" y="1758950"/>
            <a:ext cx="8229600" cy="42037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05A86-B00C-47CA-AA00-6F675AB0DEB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7054E-0866-4AE6-84DA-CDA2151366C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D956E-4010-4109-8F59-5B702E4C4F7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4EEA5-FAE1-4F46-8593-27C01B7BCF6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06B4F-8528-49D9-9444-CB5D4BF2BC6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72300" y="274638"/>
            <a:ext cx="2171700" cy="5751512"/>
          </a:xfrm>
          <a:prstGeom prst="rect">
            <a:avLst/>
          </a:prstGeo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362700" cy="5751512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55434-77FF-4C26-AFE4-CE0F1E565C9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3094.1010_KING_Titel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2302" y="3104571"/>
            <a:ext cx="6211066" cy="2237701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algn="l">
              <a:spcAft>
                <a:spcPts val="4200"/>
              </a:spcAft>
              <a:defRPr sz="3500" b="1" i="0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r>
              <a:rPr lang="nl-NL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F9851-54CD-4440-A62D-D9BB84827BB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313BC-F49D-4389-AA97-35793033887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B32FA-D0A4-4945-81A2-435281610AC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5A493-42C1-4E96-BF0F-B0F4ACDAE91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5218E-4B66-41E4-B9A1-410EBB06D8D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429D6-A12F-42FF-B596-96DA943FA0B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F2700-E099-4E91-949B-BCC75B3A9F6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C9F07-873A-476F-AE91-A6A38059127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rgbClr val="898989"/>
                </a:solidFill>
                <a:latin typeface="Calibri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FE86AB2A-F8B0-4432-AAE5-4B1687CF3F3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50" r:id="rId1"/>
    <p:sldLayoutId id="2147484551" r:id="rId2"/>
    <p:sldLayoutId id="2147484552" r:id="rId3"/>
    <p:sldLayoutId id="2147484553" r:id="rId4"/>
    <p:sldLayoutId id="2147484554" r:id="rId5"/>
    <p:sldLayoutId id="2147484555" r:id="rId6"/>
    <p:sldLayoutId id="2147484556" r:id="rId7"/>
    <p:sldLayoutId id="2147484557" r:id="rId8"/>
    <p:sldLayoutId id="2147484558" r:id="rId9"/>
    <p:sldLayoutId id="2147484559" r:id="rId10"/>
    <p:sldLayoutId id="2147484560" r:id="rId11"/>
    <p:sldLayoutId id="2147484561" r:id="rId12"/>
    <p:sldLayoutId id="2147484562" r:id="rId13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-128"/>
          <a:cs typeface="ヒラギノ角ゴ Pro W3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9" descr="3094.1010_KING_Master.jp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4213" y="1500188"/>
            <a:ext cx="8459787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Titel im exer ing euisi ex ea acil</a:t>
            </a:r>
          </a:p>
          <a:p>
            <a:pPr lvl="0"/>
            <a:endParaRPr lang="nl-NL" smtClean="0"/>
          </a:p>
          <a:p>
            <a:pPr lvl="1"/>
            <a:r>
              <a:rPr lang="nl-NL" smtClean="0"/>
              <a:t>• Serperat wisci tatio odolor</a:t>
            </a:r>
          </a:p>
          <a:p>
            <a:pPr lvl="1"/>
            <a:r>
              <a:rPr lang="nl-NL" smtClean="0"/>
              <a:t>• Asting er sim vel utatis eu faccum ex</a:t>
            </a:r>
          </a:p>
          <a:p>
            <a:pPr lvl="1"/>
            <a:r>
              <a:rPr lang="nl-NL" smtClean="0"/>
              <a:t>• Ero commodi pismodip</a:t>
            </a:r>
          </a:p>
          <a:p>
            <a:pPr lvl="1"/>
            <a:r>
              <a:rPr lang="nl-NL" smtClean="0"/>
              <a:t>• Seum num dolum</a:t>
            </a:r>
          </a:p>
          <a:p>
            <a:pPr lvl="1"/>
            <a:r>
              <a:rPr lang="nl-NL" smtClean="0"/>
              <a:t>• Hendrem velendi gnisim doloborerit</a:t>
            </a:r>
          </a:p>
          <a:p>
            <a:pPr lvl="0"/>
            <a:endParaRPr lang="nl-NL" smtClean="0"/>
          </a:p>
          <a:p>
            <a:pPr lvl="0"/>
            <a:endParaRPr lang="nl-NL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7013" y="5922963"/>
            <a:ext cx="4926012" cy="56038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000" b="0">
                <a:solidFill>
                  <a:schemeClr val="bg1"/>
                </a:solidFill>
                <a:latin typeface="Arial" charset="0"/>
                <a:ea typeface="ヒラギノ角ゴ Pro W3" charset="-128"/>
                <a:cs typeface="Arial" charset="0"/>
              </a:defRPr>
            </a:lvl1pPr>
          </a:lstStyle>
          <a:p>
            <a:pPr>
              <a:defRPr/>
            </a:pPr>
            <a:r>
              <a:rPr lang="nl-NL"/>
              <a:t>Workshop KINGjaarcongres 06 januari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CD8944B-4D13-46B3-A021-0B2E0089E43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pic>
        <p:nvPicPr>
          <p:cNvPr id="2055" name="Picture 9" descr="3094.1010_KING_Master.jp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63" r:id="rId1"/>
    <p:sldLayoutId id="2147484564" r:id="rId2"/>
    <p:sldLayoutId id="2147484565" r:id="rId3"/>
    <p:sldLayoutId id="2147484566" r:id="rId4"/>
    <p:sldLayoutId id="2147484567" r:id="rId5"/>
    <p:sldLayoutId id="2147484568" r:id="rId6"/>
    <p:sldLayoutId id="2147484569" r:id="rId7"/>
    <p:sldLayoutId id="2147484570" r:id="rId8"/>
    <p:sldLayoutId id="2147484571" r:id="rId9"/>
    <p:sldLayoutId id="2147484572" r:id="rId10"/>
    <p:sldLayoutId id="2147484573" r:id="rId11"/>
    <p:sldLayoutId id="2147484574" r:id="rId12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ヒラギノ角ゴ Pro W3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/>
        </a:defRPr>
      </a:lvl5pPr>
      <a:lvl6pPr marL="4572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</a:defRPr>
      </a:lvl6pPr>
      <a:lvl7pPr marL="9144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</a:defRPr>
      </a:lvl7pPr>
      <a:lvl8pPr marL="13716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</a:defRPr>
      </a:lvl8pPr>
      <a:lvl9pPr marL="18288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300" b="1">
          <a:solidFill>
            <a:srgbClr val="ED0C8B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3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3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3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3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jan.brinkkemper@kinggemeenten.nl" TargetMode="External"/><Relationship Id="rId2" Type="http://schemas.openxmlformats.org/officeDocument/2006/relationships/hyperlink" Target="mailto:peter.klaver@kinggemeenten.nl" TargetMode="Externa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jan.brinkkemper@kinggemeenten.nl" TargetMode="External"/><Relationship Id="rId2" Type="http://schemas.openxmlformats.org/officeDocument/2006/relationships/hyperlink" Target="mailto:peter.klaver@kinggemeenten.nl" TargetMode="Externa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0"/>
          <p:cNvSpPr>
            <a:spLocks noGrp="1"/>
          </p:cNvSpPr>
          <p:nvPr>
            <p:ph type="ctrTitle"/>
          </p:nvPr>
        </p:nvSpPr>
        <p:spPr bwMode="auto">
          <a:xfrm>
            <a:off x="2360613" y="3524250"/>
            <a:ext cx="6624637" cy="1296988"/>
          </a:xfrm>
          <a:noFill/>
          <a:ln>
            <a:miter lim="800000"/>
            <a:headEnd/>
            <a:tailEnd/>
          </a:ln>
        </p:spPr>
        <p:txBody>
          <a:bodyPr vert="horz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800" dirty="0" err="1" smtClean="0">
                <a:solidFill>
                  <a:srgbClr val="FFFF00"/>
                </a:solidFill>
                <a:latin typeface="Verdana" pitchFamily="34" charset="0"/>
              </a:rPr>
              <a:t>Standaard</a:t>
            </a:r>
            <a:r>
              <a:rPr lang="en-US" sz="2800" dirty="0" smtClean="0">
                <a:solidFill>
                  <a:srgbClr val="FFFF00"/>
                </a:solidFill>
                <a:latin typeface="Verdana" pitchFamily="34" charset="0"/>
              </a:rPr>
              <a:t> services </a:t>
            </a:r>
            <a:r>
              <a:rPr lang="en-US" sz="2800" dirty="0" err="1" smtClean="0">
                <a:solidFill>
                  <a:srgbClr val="FFFF00"/>
                </a:solidFill>
                <a:latin typeface="Verdana" pitchFamily="34" charset="0"/>
              </a:rPr>
              <a:t>voor</a:t>
            </a:r>
            <a:r>
              <a:rPr lang="en-US" sz="2800" dirty="0" smtClean="0">
                <a:solidFill>
                  <a:srgbClr val="FFFF00"/>
                </a:solidFill>
                <a:latin typeface="Verdana" pitchFamily="34" charset="0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Verdana" pitchFamily="34" charset="0"/>
              </a:rPr>
              <a:t>Zaaksysteem</a:t>
            </a:r>
            <a:r>
              <a:rPr lang="en-US" sz="2800" dirty="0" smtClean="0">
                <a:solidFill>
                  <a:srgbClr val="FFFF00"/>
                </a:solidFill>
                <a:latin typeface="Verdana" pitchFamily="34" charset="0"/>
              </a:rPr>
              <a:t> en Document management </a:t>
            </a:r>
            <a:r>
              <a:rPr lang="en-US" sz="2800" dirty="0" err="1" smtClean="0">
                <a:solidFill>
                  <a:srgbClr val="FFFF00"/>
                </a:solidFill>
                <a:latin typeface="Verdana" pitchFamily="34" charset="0"/>
              </a:rPr>
              <a:t>Systeem</a:t>
            </a:r>
            <a:r>
              <a:rPr lang="en-US" sz="2800" dirty="0" smtClean="0">
                <a:solidFill>
                  <a:srgbClr val="FFFF00"/>
                </a:solidFill>
                <a:latin typeface="Verdana" pitchFamily="34" charset="0"/>
              </a:rPr>
              <a:t> (DMS)</a:t>
            </a:r>
          </a:p>
        </p:txBody>
      </p:sp>
      <p:sp>
        <p:nvSpPr>
          <p:cNvPr id="4099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227013" y="5922963"/>
            <a:ext cx="8916987" cy="56038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											</a:t>
            </a:r>
          </a:p>
        </p:txBody>
      </p:sp>
      <p:sp>
        <p:nvSpPr>
          <p:cNvPr id="2" name="Tekstvak 1"/>
          <p:cNvSpPr txBox="1"/>
          <p:nvPr/>
        </p:nvSpPr>
        <p:spPr>
          <a:xfrm>
            <a:off x="800100" y="6114018"/>
            <a:ext cx="5563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err="1" smtClean="0">
                <a:solidFill>
                  <a:schemeClr val="bg1"/>
                </a:solidFill>
              </a:rPr>
              <a:t>Woerden</a:t>
            </a:r>
            <a:r>
              <a:rPr lang="en-US" b="0" dirty="0" smtClean="0">
                <a:solidFill>
                  <a:schemeClr val="bg1"/>
                </a:solidFill>
              </a:rPr>
              <a:t> – </a:t>
            </a:r>
            <a:r>
              <a:rPr lang="en-US" b="0" dirty="0" err="1" smtClean="0">
                <a:solidFill>
                  <a:schemeClr val="bg1"/>
                </a:solidFill>
              </a:rPr>
              <a:t>werkgroepbijeenkomst</a:t>
            </a:r>
            <a:r>
              <a:rPr lang="en-US" b="0" dirty="0" smtClean="0">
                <a:solidFill>
                  <a:schemeClr val="bg1"/>
                </a:solidFill>
              </a:rPr>
              <a:t>  26/2/2013</a:t>
            </a:r>
            <a:endParaRPr lang="nl-NL" b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itel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nl-NL" sz="3600" dirty="0" smtClean="0"/>
              <a:t>Genereren Documentidentificatie</a:t>
            </a:r>
          </a:p>
        </p:txBody>
      </p:sp>
      <p:sp>
        <p:nvSpPr>
          <p:cNvPr id="12" name="Tijdelijke aanduiding voor inhoud 11"/>
          <p:cNvSpPr>
            <a:spLocks noGrp="1"/>
          </p:cNvSpPr>
          <p:nvPr>
            <p:ph idx="1"/>
          </p:nvPr>
        </p:nvSpPr>
        <p:spPr>
          <a:xfrm>
            <a:off x="227013" y="847725"/>
            <a:ext cx="8459787" cy="4525962"/>
          </a:xfrm>
        </p:spPr>
        <p:txBody>
          <a:bodyPr wrap="square"/>
          <a:lstStyle/>
          <a:p>
            <a:endParaRPr lang="nl-NL" sz="1800" b="0" dirty="0" smtClean="0"/>
          </a:p>
          <a:p>
            <a:endParaRPr lang="nl-NL" sz="1800" b="0" dirty="0" smtClean="0"/>
          </a:p>
          <a:p>
            <a:endParaRPr lang="nl-NL" sz="1800" b="0" dirty="0" smtClean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417638"/>
            <a:ext cx="6981825" cy="4453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itel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l"/>
            <a:r>
              <a:rPr lang="nl-NL" sz="2800" dirty="0" smtClean="0"/>
              <a:t>Hoe onderscheiden </a:t>
            </a:r>
            <a:r>
              <a:rPr lang="nl-NL" sz="2800" dirty="0" smtClean="0"/>
              <a:t> we </a:t>
            </a:r>
            <a:r>
              <a:rPr lang="nl-NL" sz="2800" dirty="0" err="1" smtClean="0"/>
              <a:t>geefZaakdocumentLezen</a:t>
            </a:r>
            <a:r>
              <a:rPr lang="nl-NL" sz="2800" dirty="0" smtClean="0"/>
              <a:t> </a:t>
            </a:r>
            <a:r>
              <a:rPr lang="nl-NL" sz="2800" dirty="0" smtClean="0"/>
              <a:t/>
            </a:r>
            <a:br>
              <a:rPr lang="nl-NL" sz="2800" dirty="0" smtClean="0"/>
            </a:br>
            <a:r>
              <a:rPr lang="nl-NL" sz="2800" dirty="0" smtClean="0"/>
              <a:t>en </a:t>
            </a:r>
            <a:r>
              <a:rPr lang="nl-NL" sz="2800" dirty="0" err="1" smtClean="0"/>
              <a:t>geefZaakdocumentbewerken</a:t>
            </a:r>
            <a:r>
              <a:rPr lang="nl-NL" sz="2800" dirty="0" smtClean="0"/>
              <a:t> berichten</a:t>
            </a:r>
          </a:p>
        </p:txBody>
      </p:sp>
      <p:sp>
        <p:nvSpPr>
          <p:cNvPr id="12" name="Tijdelijke aanduiding voor inhoud 11"/>
          <p:cNvSpPr>
            <a:spLocks noGrp="1"/>
          </p:cNvSpPr>
          <p:nvPr>
            <p:ph idx="1"/>
          </p:nvPr>
        </p:nvSpPr>
        <p:spPr>
          <a:xfrm>
            <a:off x="457200" y="1417638"/>
            <a:ext cx="8459787" cy="4202112"/>
          </a:xfrm>
        </p:spPr>
        <p:txBody>
          <a:bodyPr wrap="square"/>
          <a:lstStyle/>
          <a:p>
            <a:r>
              <a:rPr lang="en-US" sz="2400" b="0" dirty="0" err="1" smtClean="0"/>
              <a:t>Geen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ondersteuning</a:t>
            </a:r>
            <a:r>
              <a:rPr lang="en-US" sz="2400" b="0" dirty="0" smtClean="0"/>
              <a:t> </a:t>
            </a:r>
            <a:r>
              <a:rPr lang="en-US" sz="2400" b="0" dirty="0" smtClean="0"/>
              <a:t>in StUF ZKN </a:t>
            </a:r>
            <a:r>
              <a:rPr lang="en-US" sz="2400" b="0" dirty="0" err="1" smtClean="0"/>
              <a:t>om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dit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aan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te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geven</a:t>
            </a:r>
            <a:endParaRPr lang="en-US" sz="2400" b="0" dirty="0" smtClean="0"/>
          </a:p>
          <a:p>
            <a:r>
              <a:rPr lang="en-US" sz="2400" b="0" dirty="0" err="1" smtClean="0"/>
              <a:t>Voorstel</a:t>
            </a:r>
            <a:r>
              <a:rPr lang="en-US" sz="2400" b="0" dirty="0" smtClean="0"/>
              <a:t>:</a:t>
            </a:r>
            <a:r>
              <a:rPr lang="nl-NL" sz="2400" b="0" dirty="0" smtClean="0"/>
              <a:t> Definiëren van een </a:t>
            </a:r>
            <a:r>
              <a:rPr lang="nl-NL" sz="2400" b="0" dirty="0" err="1" smtClean="0"/>
              <a:t>extraElement</a:t>
            </a:r>
            <a:r>
              <a:rPr lang="nl-NL" sz="2400" dirty="0" smtClean="0"/>
              <a:t> </a:t>
            </a:r>
            <a:r>
              <a:rPr lang="nl-NL" sz="2400" b="0" dirty="0" smtClean="0"/>
              <a:t>in edcLk01 bericht</a:t>
            </a:r>
          </a:p>
          <a:p>
            <a:r>
              <a:rPr lang="nl-NL" sz="2400" b="0" dirty="0" smtClean="0"/>
              <a:t>Of… </a:t>
            </a:r>
            <a:r>
              <a:rPr lang="nl-NL" sz="2400" b="0" dirty="0" smtClean="0"/>
              <a:t>?</a:t>
            </a:r>
            <a:r>
              <a:rPr lang="nl-NL" sz="1800" b="0" dirty="0" smtClean="0"/>
              <a:t/>
            </a:r>
            <a:br>
              <a:rPr lang="nl-NL" sz="1800" b="0" dirty="0" smtClean="0"/>
            </a:br>
            <a:r>
              <a:rPr lang="nl-NL" sz="1800" b="0" dirty="0" smtClean="0"/>
              <a:t/>
            </a:r>
            <a:br>
              <a:rPr lang="nl-NL" sz="1800" b="0" dirty="0" smtClean="0"/>
            </a:br>
            <a:endParaRPr lang="nl-NL" sz="1800" b="0" dirty="0" smtClean="0"/>
          </a:p>
          <a:p>
            <a:endParaRPr lang="nl-NL" sz="1800" b="0" dirty="0" smtClean="0"/>
          </a:p>
          <a:p>
            <a:endParaRPr lang="nl-NL" sz="1800" b="0" dirty="0" smtClean="0"/>
          </a:p>
          <a:p>
            <a:endParaRPr lang="nl-NL" sz="18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itel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nl-NL" sz="3600" dirty="0" smtClean="0"/>
              <a:t>Hoe </a:t>
            </a:r>
            <a:r>
              <a:rPr lang="nl-NL" sz="3600" dirty="0" smtClean="0"/>
              <a:t>maken we onderscheid tussen </a:t>
            </a:r>
            <a:r>
              <a:rPr lang="nl-NL" sz="3600" dirty="0" smtClean="0"/>
              <a:t>o</a:t>
            </a:r>
            <a:r>
              <a:rPr lang="nl-NL" sz="3600" dirty="0" smtClean="0"/>
              <a:t>rigineel </a:t>
            </a:r>
            <a:r>
              <a:rPr lang="nl-NL" sz="3600" dirty="0" smtClean="0"/>
              <a:t>of archiefversie document</a:t>
            </a:r>
          </a:p>
        </p:txBody>
      </p:sp>
      <p:sp>
        <p:nvSpPr>
          <p:cNvPr id="12" name="Tijdelijke aanduiding voor inhoud 11"/>
          <p:cNvSpPr>
            <a:spLocks noGrp="1"/>
          </p:cNvSpPr>
          <p:nvPr>
            <p:ph idx="1"/>
          </p:nvPr>
        </p:nvSpPr>
        <p:spPr>
          <a:xfrm>
            <a:off x="227013" y="1790700"/>
            <a:ext cx="8459787" cy="4525962"/>
          </a:xfrm>
        </p:spPr>
        <p:txBody>
          <a:bodyPr wrap="square"/>
          <a:lstStyle/>
          <a:p>
            <a:r>
              <a:rPr lang="en-US" sz="2400" b="0" dirty="0" err="1" smtClean="0"/>
              <a:t>Geen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ondersteuning</a:t>
            </a:r>
            <a:r>
              <a:rPr lang="en-US" sz="2400" b="0" dirty="0" smtClean="0"/>
              <a:t> in StUF ZKN </a:t>
            </a:r>
            <a:r>
              <a:rPr lang="en-US" sz="2400" b="0" dirty="0" err="1" smtClean="0"/>
              <a:t>om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dit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aan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te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geven</a:t>
            </a:r>
            <a:endParaRPr lang="en-US" sz="2400" b="0" dirty="0" smtClean="0"/>
          </a:p>
          <a:p>
            <a:r>
              <a:rPr lang="en-US" sz="2400" b="0" dirty="0" err="1" smtClean="0"/>
              <a:t>Voorstel</a:t>
            </a:r>
            <a:r>
              <a:rPr lang="en-US" sz="2400" b="0" dirty="0" smtClean="0"/>
              <a:t>:</a:t>
            </a:r>
            <a:r>
              <a:rPr lang="nl-NL" sz="2400" b="0" dirty="0" smtClean="0"/>
              <a:t> Definiëren van een </a:t>
            </a:r>
            <a:r>
              <a:rPr lang="nl-NL" sz="2400" b="0" dirty="0" err="1" smtClean="0"/>
              <a:t>extraElement</a:t>
            </a:r>
            <a:r>
              <a:rPr lang="nl-NL" sz="2400" dirty="0" smtClean="0"/>
              <a:t> </a:t>
            </a:r>
            <a:r>
              <a:rPr lang="nl-NL" sz="2400" b="0" dirty="0" smtClean="0"/>
              <a:t>in edcLk01 bericht</a:t>
            </a:r>
          </a:p>
          <a:p>
            <a:r>
              <a:rPr lang="nl-NL" sz="2400" b="0" dirty="0" smtClean="0"/>
              <a:t>Of… ? </a:t>
            </a:r>
            <a:r>
              <a:rPr lang="nl-NL" sz="1800" b="0" dirty="0" smtClean="0"/>
              <a:t/>
            </a:r>
            <a:br>
              <a:rPr lang="nl-NL" sz="1800" b="0" dirty="0" smtClean="0"/>
            </a:br>
            <a:r>
              <a:rPr lang="nl-NL" sz="1800" b="0" dirty="0" smtClean="0"/>
              <a:t/>
            </a:r>
            <a:br>
              <a:rPr lang="nl-NL" sz="1800" b="0" dirty="0" smtClean="0"/>
            </a:br>
            <a:endParaRPr lang="nl-NL" sz="1800" b="0" dirty="0" smtClean="0"/>
          </a:p>
          <a:p>
            <a:endParaRPr lang="nl-NL" sz="1800" b="0" dirty="0" smtClean="0"/>
          </a:p>
          <a:p>
            <a:endParaRPr lang="nl-NL" sz="1800" b="0" dirty="0" smtClean="0"/>
          </a:p>
          <a:p>
            <a:endParaRPr lang="nl-NL" sz="18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itel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l"/>
            <a:r>
              <a:rPr lang="nl-NL" sz="3600" dirty="0" smtClean="0"/>
              <a:t>Hoe annuleren </a:t>
            </a:r>
            <a:r>
              <a:rPr lang="nl-NL" sz="3600" dirty="0" smtClean="0"/>
              <a:t>we een </a:t>
            </a:r>
            <a:r>
              <a:rPr lang="nl-NL" sz="3600" dirty="0" err="1" smtClean="0"/>
              <a:t>checkout</a:t>
            </a:r>
            <a:r>
              <a:rPr lang="nl-NL" sz="3600" dirty="0" smtClean="0"/>
              <a:t>?</a:t>
            </a:r>
            <a:endParaRPr lang="nl-NL" sz="3600" dirty="0" smtClean="0"/>
          </a:p>
        </p:txBody>
      </p:sp>
      <p:sp>
        <p:nvSpPr>
          <p:cNvPr id="12" name="Tijdelijke aanduiding voor inhoud 11"/>
          <p:cNvSpPr>
            <a:spLocks noGrp="1"/>
          </p:cNvSpPr>
          <p:nvPr>
            <p:ph idx="1"/>
          </p:nvPr>
        </p:nvSpPr>
        <p:spPr>
          <a:xfrm>
            <a:off x="227013" y="1581150"/>
            <a:ext cx="8459787" cy="4525962"/>
          </a:xfrm>
        </p:spPr>
        <p:txBody>
          <a:bodyPr wrap="square"/>
          <a:lstStyle/>
          <a:p>
            <a:r>
              <a:rPr lang="en-US" sz="2400" b="0" dirty="0" err="1" smtClean="0"/>
              <a:t>Voorstel</a:t>
            </a:r>
            <a:r>
              <a:rPr lang="en-US" sz="2400" b="0" dirty="0" smtClean="0"/>
              <a:t>: </a:t>
            </a:r>
            <a:r>
              <a:rPr lang="en-US" sz="2400" b="0" dirty="0" err="1" smtClean="0"/>
              <a:t>versturen</a:t>
            </a:r>
            <a:r>
              <a:rPr lang="en-US" sz="2400" b="0" dirty="0" smtClean="0"/>
              <a:t> van </a:t>
            </a:r>
            <a:r>
              <a:rPr lang="en-US" sz="2400" b="0" dirty="0" err="1" smtClean="0"/>
              <a:t>updateZaakdocument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bericht</a:t>
            </a:r>
            <a:r>
              <a:rPr lang="en-US" sz="2400" b="0" dirty="0" smtClean="0"/>
              <a:t> met </a:t>
            </a:r>
            <a:r>
              <a:rPr lang="en-US" sz="2400" b="0" dirty="0" err="1" smtClean="0"/>
              <a:t>alleen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identificatie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gegevens</a:t>
            </a:r>
            <a:r>
              <a:rPr lang="nl-NL" sz="1800" b="0" dirty="0" smtClean="0"/>
              <a:t/>
            </a:r>
            <a:br>
              <a:rPr lang="nl-NL" sz="1800" b="0" dirty="0" smtClean="0"/>
            </a:br>
            <a:r>
              <a:rPr lang="nl-NL" sz="1800" b="0" dirty="0" smtClean="0"/>
              <a:t/>
            </a:r>
            <a:br>
              <a:rPr lang="nl-NL" sz="1800" b="0" dirty="0" smtClean="0"/>
            </a:br>
            <a:endParaRPr lang="nl-NL" sz="1800" b="0" dirty="0" smtClean="0"/>
          </a:p>
          <a:p>
            <a:endParaRPr lang="nl-NL" sz="1800" b="0" dirty="0" smtClean="0"/>
          </a:p>
          <a:p>
            <a:endParaRPr lang="nl-NL" sz="1800" b="0" dirty="0" smtClean="0"/>
          </a:p>
          <a:p>
            <a:endParaRPr lang="nl-NL" sz="18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itel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l"/>
            <a:r>
              <a:rPr lang="nl-NL" sz="3200" dirty="0" smtClean="0"/>
              <a:t>Zichtbaar maken </a:t>
            </a:r>
            <a:r>
              <a:rPr lang="nl-NL" sz="3200" dirty="0" smtClean="0"/>
              <a:t>of document is uitgecheckt </a:t>
            </a:r>
            <a:br>
              <a:rPr lang="nl-NL" sz="3200" dirty="0" smtClean="0"/>
            </a:br>
            <a:r>
              <a:rPr lang="nl-NL" sz="3200" dirty="0" smtClean="0"/>
              <a:t>in </a:t>
            </a:r>
            <a:r>
              <a:rPr lang="nl-NL" sz="3200" dirty="0" smtClean="0"/>
              <a:t>bericht </a:t>
            </a:r>
            <a:r>
              <a:rPr lang="nl-NL" sz="3200" dirty="0" err="1" smtClean="0"/>
              <a:t>geefLijstZaakdocumenten</a:t>
            </a:r>
            <a:endParaRPr lang="nl-NL" sz="3200" dirty="0" smtClean="0"/>
          </a:p>
        </p:txBody>
      </p:sp>
      <p:sp>
        <p:nvSpPr>
          <p:cNvPr id="12" name="Tijdelijke aanduiding voor inhoud 11"/>
          <p:cNvSpPr>
            <a:spLocks noGrp="1"/>
          </p:cNvSpPr>
          <p:nvPr>
            <p:ph idx="1"/>
          </p:nvPr>
        </p:nvSpPr>
        <p:spPr>
          <a:xfrm>
            <a:off x="227013" y="1695450"/>
            <a:ext cx="8459787" cy="4525962"/>
          </a:xfrm>
        </p:spPr>
        <p:txBody>
          <a:bodyPr wrap="square"/>
          <a:lstStyle/>
          <a:p>
            <a:r>
              <a:rPr lang="en-US" sz="2400" b="0" dirty="0" smtClean="0"/>
              <a:t>Is </a:t>
            </a:r>
            <a:r>
              <a:rPr lang="en-US" sz="2400" b="0" dirty="0" err="1" smtClean="0"/>
              <a:t>hier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behoefte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aan</a:t>
            </a:r>
            <a:r>
              <a:rPr lang="en-US" sz="2400" b="0" dirty="0" smtClean="0"/>
              <a:t>?</a:t>
            </a:r>
          </a:p>
          <a:p>
            <a:r>
              <a:rPr lang="en-US" sz="2400" b="0" dirty="0" err="1" smtClean="0"/>
              <a:t>Geen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ondersteuning</a:t>
            </a:r>
            <a:r>
              <a:rPr lang="en-US" sz="2400" b="0" dirty="0" smtClean="0"/>
              <a:t> in StUF ZKN </a:t>
            </a:r>
            <a:r>
              <a:rPr lang="en-US" sz="2400" b="0" dirty="0" err="1" smtClean="0"/>
              <a:t>om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dit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aan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te</a:t>
            </a:r>
            <a:r>
              <a:rPr lang="en-US" sz="2400" b="0" dirty="0" smtClean="0"/>
              <a:t> </a:t>
            </a:r>
            <a:r>
              <a:rPr lang="en-US" sz="2400" b="0" dirty="0" err="1" smtClean="0"/>
              <a:t>geven</a:t>
            </a:r>
            <a:endParaRPr lang="en-US" sz="2400" b="0" dirty="0" smtClean="0"/>
          </a:p>
          <a:p>
            <a:r>
              <a:rPr lang="nl-NL" sz="1800" b="0" dirty="0" smtClean="0"/>
              <a:t/>
            </a:r>
            <a:br>
              <a:rPr lang="nl-NL" sz="1800" b="0" dirty="0" smtClean="0"/>
            </a:br>
            <a:r>
              <a:rPr lang="nl-NL" sz="1800" b="0" dirty="0" smtClean="0"/>
              <a:t/>
            </a:r>
            <a:br>
              <a:rPr lang="nl-NL" sz="1800" b="0" dirty="0" smtClean="0"/>
            </a:br>
            <a:endParaRPr lang="nl-NL" sz="1800" b="0" dirty="0" smtClean="0"/>
          </a:p>
          <a:p>
            <a:endParaRPr lang="nl-NL" sz="1800" b="0" dirty="0" smtClean="0"/>
          </a:p>
          <a:p>
            <a:endParaRPr lang="nl-NL" sz="1800" b="0" dirty="0" smtClean="0"/>
          </a:p>
          <a:p>
            <a:endParaRPr lang="nl-NL" sz="18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itel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3600" dirty="0" smtClean="0"/>
              <a:t>En </a:t>
            </a:r>
            <a:r>
              <a:rPr lang="en-US" sz="3600" dirty="0" err="1" smtClean="0"/>
              <a:t>verder</a:t>
            </a:r>
            <a:r>
              <a:rPr lang="en-US" sz="3600" dirty="0" smtClean="0"/>
              <a:t> </a:t>
            </a:r>
            <a:r>
              <a:rPr lang="en-US" sz="3600" dirty="0" err="1" smtClean="0"/>
              <a:t>vwb</a:t>
            </a:r>
            <a:r>
              <a:rPr lang="en-US" sz="3600" dirty="0" smtClean="0"/>
              <a:t> de </a:t>
            </a:r>
            <a:r>
              <a:rPr lang="en-US" sz="3600" dirty="0" err="1" smtClean="0"/>
              <a:t>specificatie</a:t>
            </a:r>
            <a:r>
              <a:rPr lang="en-US" sz="3600" dirty="0" smtClean="0"/>
              <a:t>…</a:t>
            </a:r>
            <a:endParaRPr lang="nl-NL" sz="3600" dirty="0" smtClean="0"/>
          </a:p>
        </p:txBody>
      </p:sp>
      <p:sp>
        <p:nvSpPr>
          <p:cNvPr id="12" name="Tijdelijke aanduiding voor inhoud 11"/>
          <p:cNvSpPr>
            <a:spLocks noGrp="1"/>
          </p:cNvSpPr>
          <p:nvPr>
            <p:ph idx="1"/>
          </p:nvPr>
        </p:nvSpPr>
        <p:spPr>
          <a:xfrm>
            <a:off x="227013" y="1114425"/>
            <a:ext cx="8459787" cy="4525962"/>
          </a:xfrm>
        </p:spPr>
        <p:txBody>
          <a:bodyPr wrap="square"/>
          <a:lstStyle/>
          <a:p>
            <a:r>
              <a:rPr lang="nl-NL" sz="2400" b="0" dirty="0" smtClean="0"/>
              <a:t>Nog één revisie – schriftelijk :</a:t>
            </a:r>
          </a:p>
          <a:p>
            <a:pPr lvl="1"/>
            <a:r>
              <a:rPr lang="nl-NL" sz="2400" b="0" dirty="0" smtClean="0"/>
              <a:t>Aanscherping, verduidelijking tekst (voorbeelden, extra uitleg, formuleringen)</a:t>
            </a:r>
          </a:p>
          <a:p>
            <a:pPr lvl="1"/>
            <a:r>
              <a:rPr lang="nl-NL" sz="2400" b="0" dirty="0" smtClean="0"/>
              <a:t>Verbetering van spelfouten</a:t>
            </a:r>
          </a:p>
          <a:p>
            <a:pPr lvl="1"/>
            <a:r>
              <a:rPr lang="en-US" sz="2400" dirty="0" err="1" smtClean="0"/>
              <a:t>Aangevulde</a:t>
            </a:r>
            <a:r>
              <a:rPr lang="en-US" sz="2400" dirty="0" smtClean="0"/>
              <a:t> </a:t>
            </a:r>
            <a:r>
              <a:rPr lang="en-US" sz="2400" dirty="0" err="1" smtClean="0"/>
              <a:t>wensenlijst</a:t>
            </a:r>
            <a:endParaRPr lang="nl-NL" sz="2400" b="0" dirty="0" smtClean="0"/>
          </a:p>
          <a:p>
            <a:r>
              <a:rPr lang="nl-NL" sz="2400" b="0" dirty="0" smtClean="0"/>
              <a:t>In de revisie zitten </a:t>
            </a:r>
            <a:r>
              <a:rPr lang="nl-NL" sz="2400" b="0" dirty="0" err="1" smtClean="0"/>
              <a:t>géén</a:t>
            </a:r>
            <a:r>
              <a:rPr lang="nl-NL" sz="2400" b="0" dirty="0" smtClean="0"/>
              <a:t> functionele wijzigingen anders dan zojuist besproken</a:t>
            </a:r>
          </a:p>
          <a:p>
            <a:r>
              <a:rPr lang="nl-NL" sz="2400" b="0" dirty="0" smtClean="0"/>
              <a:t>Opleveren van schema’s behorende bij specificatie</a:t>
            </a:r>
            <a:r>
              <a:rPr lang="nl-NL" sz="1800" b="0" dirty="0" smtClean="0"/>
              <a:t/>
            </a:r>
            <a:br>
              <a:rPr lang="nl-NL" sz="1800" b="0" dirty="0" smtClean="0"/>
            </a:br>
            <a:r>
              <a:rPr lang="nl-NL" sz="1800" b="0" dirty="0" smtClean="0"/>
              <a:t/>
            </a:r>
            <a:br>
              <a:rPr lang="nl-NL" sz="1800" b="0" dirty="0" smtClean="0"/>
            </a:br>
            <a:endParaRPr lang="nl-NL" sz="1800" b="0" dirty="0" smtClean="0"/>
          </a:p>
          <a:p>
            <a:endParaRPr lang="nl-NL" sz="1800" b="0" dirty="0" smtClean="0"/>
          </a:p>
          <a:p>
            <a:endParaRPr lang="nl-NL" sz="1800" b="0" dirty="0" smtClean="0"/>
          </a:p>
          <a:p>
            <a:endParaRPr lang="nl-NL" sz="18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itel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nl-NL" dirty="0" smtClean="0"/>
              <a:t>Besluitvorming werkgroep</a:t>
            </a:r>
          </a:p>
        </p:txBody>
      </p:sp>
      <p:sp>
        <p:nvSpPr>
          <p:cNvPr id="12" name="Tijdelijke aanduiding voor inhoud 11"/>
          <p:cNvSpPr>
            <a:spLocks noGrp="1" noChangeAspect="1"/>
          </p:cNvSpPr>
          <p:nvPr>
            <p:ph idx="1"/>
          </p:nvPr>
        </p:nvSpPr>
        <p:spPr>
          <a:xfrm>
            <a:off x="227013" y="1152525"/>
            <a:ext cx="8459787" cy="4525962"/>
          </a:xfrm>
        </p:spPr>
        <p:txBody>
          <a:bodyPr wrap="square"/>
          <a:lstStyle/>
          <a:p>
            <a:pPr lvl="0"/>
            <a:r>
              <a:rPr lang="nl-NL" sz="2400" b="0" dirty="0" smtClean="0"/>
              <a:t>Mijn organisatie vindt de specificatie geschikt voor implementatie onder voorbehoud dat de zojuist genomen beslissingen verwerkt worden.</a:t>
            </a:r>
            <a:r>
              <a:rPr lang="nl-NL" sz="1800" b="0" dirty="0" smtClean="0"/>
              <a:t/>
            </a:r>
            <a:br>
              <a:rPr lang="nl-NL" sz="1800" b="0" dirty="0" smtClean="0"/>
            </a:br>
            <a:r>
              <a:rPr lang="nl-NL" sz="1800" b="0" dirty="0" smtClean="0"/>
              <a:t/>
            </a:r>
            <a:br>
              <a:rPr lang="nl-NL" sz="1800" b="0" dirty="0" smtClean="0"/>
            </a:br>
            <a:endParaRPr lang="nl-NL" sz="1800" b="0" dirty="0" smtClean="0"/>
          </a:p>
          <a:p>
            <a:endParaRPr lang="nl-NL" sz="1800" b="0" dirty="0" smtClean="0"/>
          </a:p>
          <a:p>
            <a:endParaRPr lang="nl-NL" sz="1800" b="0" dirty="0" smtClean="0"/>
          </a:p>
          <a:p>
            <a:endParaRPr lang="nl-NL" sz="18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0"/>
          <p:cNvSpPr>
            <a:spLocks noGrp="1"/>
          </p:cNvSpPr>
          <p:nvPr>
            <p:ph type="ctrTitle"/>
          </p:nvPr>
        </p:nvSpPr>
        <p:spPr bwMode="auto">
          <a:xfrm>
            <a:off x="2360613" y="3524250"/>
            <a:ext cx="6624637" cy="1296988"/>
          </a:xfrm>
          <a:noFill/>
          <a:ln>
            <a:miter lim="800000"/>
            <a:headEnd/>
            <a:tailEnd/>
          </a:ln>
        </p:spPr>
        <p:txBody>
          <a:bodyPr vert="horz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800" dirty="0" err="1" smtClean="0">
                <a:solidFill>
                  <a:srgbClr val="FFFF00"/>
                </a:solidFill>
                <a:latin typeface="Verdana" pitchFamily="34" charset="0"/>
              </a:rPr>
              <a:t>Standaard</a:t>
            </a:r>
            <a:r>
              <a:rPr lang="en-US" sz="2800" dirty="0" smtClean="0">
                <a:solidFill>
                  <a:srgbClr val="FFFF00"/>
                </a:solidFill>
                <a:latin typeface="Verdana" pitchFamily="34" charset="0"/>
              </a:rPr>
              <a:t> services </a:t>
            </a:r>
            <a:r>
              <a:rPr lang="en-US" sz="2800" dirty="0" err="1" smtClean="0">
                <a:solidFill>
                  <a:srgbClr val="FFFF00"/>
                </a:solidFill>
                <a:latin typeface="Verdana" pitchFamily="34" charset="0"/>
              </a:rPr>
              <a:t>voor</a:t>
            </a:r>
            <a:r>
              <a:rPr lang="en-US" sz="2800" dirty="0" smtClean="0">
                <a:solidFill>
                  <a:srgbClr val="FFFF00"/>
                </a:solidFill>
                <a:latin typeface="Verdana" pitchFamily="34" charset="0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Verdana" pitchFamily="34" charset="0"/>
              </a:rPr>
              <a:t>Zaaksysteem</a:t>
            </a:r>
            <a:r>
              <a:rPr lang="en-US" sz="2800" dirty="0" smtClean="0">
                <a:solidFill>
                  <a:srgbClr val="FFFF00"/>
                </a:solidFill>
                <a:latin typeface="Verdana" pitchFamily="34" charset="0"/>
              </a:rPr>
              <a:t> en Document management </a:t>
            </a:r>
            <a:r>
              <a:rPr lang="en-US" sz="2800" dirty="0" err="1" smtClean="0">
                <a:solidFill>
                  <a:srgbClr val="FFFF00"/>
                </a:solidFill>
                <a:latin typeface="Verdana" pitchFamily="34" charset="0"/>
              </a:rPr>
              <a:t>Systeem</a:t>
            </a:r>
            <a:r>
              <a:rPr lang="en-US" sz="2800" dirty="0" smtClean="0">
                <a:solidFill>
                  <a:srgbClr val="FFFF00"/>
                </a:solidFill>
                <a:latin typeface="Verdana" pitchFamily="34" charset="0"/>
              </a:rPr>
              <a:t> (DMS)</a:t>
            </a:r>
            <a:r>
              <a:rPr lang="en-US" sz="2800" dirty="0">
                <a:solidFill>
                  <a:srgbClr val="FFFF00"/>
                </a:solidFill>
                <a:latin typeface="Verdana" pitchFamily="34" charset="0"/>
              </a:rPr>
              <a:t/>
            </a:r>
            <a:br>
              <a:rPr lang="en-US" sz="2800" dirty="0">
                <a:solidFill>
                  <a:srgbClr val="FFFF00"/>
                </a:solidFill>
                <a:latin typeface="Verdana" pitchFamily="34" charset="0"/>
              </a:rPr>
            </a:br>
            <a:r>
              <a:rPr lang="en-US" sz="2800" dirty="0" smtClean="0">
                <a:solidFill>
                  <a:srgbClr val="FFFF00"/>
                </a:solidFill>
                <a:latin typeface="Verdana" pitchFamily="34" charset="0"/>
              </a:rPr>
              <a:t>VERVOLG</a:t>
            </a:r>
          </a:p>
        </p:txBody>
      </p:sp>
      <p:sp>
        <p:nvSpPr>
          <p:cNvPr id="4099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227013" y="5922963"/>
            <a:ext cx="8916987" cy="56038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											</a:t>
            </a:r>
          </a:p>
        </p:txBody>
      </p:sp>
    </p:spTree>
    <p:extLst>
      <p:ext uri="{BB962C8B-B14F-4D97-AF65-F5344CB8AC3E}">
        <p14:creationId xmlns:p14="http://schemas.microsoft.com/office/powerpoint/2010/main" xmlns="" val="361335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itel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3600" dirty="0" err="1" smtClean="0"/>
              <a:t>Vervolg</a:t>
            </a:r>
            <a:r>
              <a:rPr lang="en-US" sz="3600" dirty="0" smtClean="0"/>
              <a:t>  </a:t>
            </a:r>
            <a:endParaRPr lang="nl-NL" sz="3600" dirty="0" smtClean="0"/>
          </a:p>
        </p:txBody>
      </p:sp>
      <p:sp>
        <p:nvSpPr>
          <p:cNvPr id="12" name="Tijdelijke aanduiding voor inhoud 11"/>
          <p:cNvSpPr>
            <a:spLocks noGrp="1"/>
          </p:cNvSpPr>
          <p:nvPr>
            <p:ph idx="1"/>
          </p:nvPr>
        </p:nvSpPr>
        <p:spPr>
          <a:xfrm>
            <a:off x="227013" y="1114425"/>
            <a:ext cx="8459787" cy="4525962"/>
          </a:xfrm>
        </p:spPr>
        <p:txBody>
          <a:bodyPr wrap="square"/>
          <a:lstStyle/>
          <a:p>
            <a:r>
              <a:rPr lang="en-US" sz="1800" dirty="0" err="1" smtClean="0"/>
              <a:t>Formele</a:t>
            </a:r>
            <a:r>
              <a:rPr lang="en-US" sz="1800" dirty="0" smtClean="0"/>
              <a:t> </a:t>
            </a:r>
            <a:r>
              <a:rPr lang="en-US" sz="1800" dirty="0" err="1" smtClean="0"/>
              <a:t>vaststelling</a:t>
            </a:r>
            <a:r>
              <a:rPr lang="en-US" sz="1800" dirty="0" smtClean="0"/>
              <a:t> van </a:t>
            </a:r>
            <a:r>
              <a:rPr lang="en-US" sz="1800" dirty="0" err="1" smtClean="0"/>
              <a:t>specificatie</a:t>
            </a:r>
            <a:r>
              <a:rPr lang="en-US" sz="1800" dirty="0" smtClean="0"/>
              <a:t> tot </a:t>
            </a:r>
            <a:r>
              <a:rPr lang="en-US" sz="1800" dirty="0" err="1" smtClean="0"/>
              <a:t>standaard</a:t>
            </a:r>
            <a:endParaRPr lang="nl-NL" sz="1800" dirty="0" smtClean="0"/>
          </a:p>
          <a:p>
            <a:pPr lvl="1"/>
            <a:r>
              <a:rPr lang="en-US" sz="1800" dirty="0" smtClean="0"/>
              <a:t>Via </a:t>
            </a:r>
            <a:r>
              <a:rPr lang="en-US" sz="1800" dirty="0" err="1" smtClean="0"/>
              <a:t>StUF</a:t>
            </a:r>
            <a:r>
              <a:rPr lang="en-US" sz="1800" dirty="0" smtClean="0"/>
              <a:t> </a:t>
            </a:r>
            <a:r>
              <a:rPr lang="en-US" sz="1800" dirty="0" err="1" smtClean="0"/>
              <a:t>Expertgroep</a:t>
            </a:r>
            <a:r>
              <a:rPr lang="en-US" sz="1800" dirty="0" smtClean="0"/>
              <a:t> en </a:t>
            </a:r>
            <a:r>
              <a:rPr lang="en-US" sz="1800" dirty="0" err="1" smtClean="0"/>
              <a:t>StUF</a:t>
            </a:r>
            <a:r>
              <a:rPr lang="en-US" sz="1800" dirty="0" smtClean="0"/>
              <a:t> </a:t>
            </a:r>
            <a:r>
              <a:rPr lang="en-US" sz="1800" dirty="0" err="1" smtClean="0"/>
              <a:t>Regiegroep</a:t>
            </a:r>
            <a:endParaRPr lang="en-US" sz="1800" dirty="0" smtClean="0"/>
          </a:p>
          <a:p>
            <a:pPr lvl="2"/>
            <a:r>
              <a:rPr lang="en-US" sz="1800" dirty="0" smtClean="0"/>
              <a:t>3 </a:t>
            </a:r>
            <a:r>
              <a:rPr lang="en-US" sz="1800" dirty="0" err="1" smtClean="0"/>
              <a:t>april</a:t>
            </a:r>
            <a:r>
              <a:rPr lang="en-US" sz="1800" dirty="0"/>
              <a:t> </a:t>
            </a:r>
            <a:r>
              <a:rPr lang="en-US" sz="1800" dirty="0" smtClean="0"/>
              <a:t>of 5 </a:t>
            </a:r>
            <a:r>
              <a:rPr lang="en-US" sz="1800" dirty="0" err="1" smtClean="0"/>
              <a:t>juni</a:t>
            </a:r>
            <a:endParaRPr lang="en-US" sz="1800" dirty="0" smtClean="0"/>
          </a:p>
          <a:p>
            <a:pPr lvl="1"/>
            <a:r>
              <a:rPr lang="en-US" sz="1800" dirty="0" err="1" smtClean="0"/>
              <a:t>Standaard</a:t>
            </a:r>
            <a:r>
              <a:rPr lang="en-US" sz="1800" dirty="0" smtClean="0"/>
              <a:t> in </a:t>
            </a:r>
            <a:r>
              <a:rPr lang="en-US" sz="1800" dirty="0" err="1" smtClean="0"/>
              <a:t>beheer</a:t>
            </a:r>
            <a:r>
              <a:rPr lang="en-US" sz="1800" dirty="0" smtClean="0"/>
              <a:t>  </a:t>
            </a:r>
            <a:r>
              <a:rPr lang="en-US" sz="1800" dirty="0" err="1" smtClean="0"/>
              <a:t>bij</a:t>
            </a:r>
            <a:r>
              <a:rPr lang="en-US" sz="1800" dirty="0" smtClean="0"/>
              <a:t> KING</a:t>
            </a:r>
          </a:p>
          <a:p>
            <a:endParaRPr lang="en-US" sz="1800" dirty="0" smtClean="0"/>
          </a:p>
          <a:p>
            <a:r>
              <a:rPr lang="en-US" sz="1800" dirty="0" err="1" smtClean="0"/>
              <a:t>Communicatie</a:t>
            </a:r>
            <a:endParaRPr lang="en-US" sz="1800" dirty="0" smtClean="0"/>
          </a:p>
          <a:p>
            <a:pPr lvl="1"/>
            <a:r>
              <a:rPr lang="en-US" sz="1800" dirty="0" err="1" smtClean="0"/>
              <a:t>Publicaties</a:t>
            </a:r>
            <a:r>
              <a:rPr lang="en-US" sz="1800" dirty="0" smtClean="0"/>
              <a:t> (website, </a:t>
            </a:r>
            <a:r>
              <a:rPr lang="en-US" sz="1800" dirty="0" err="1" smtClean="0"/>
              <a:t>nieuwbrief</a:t>
            </a:r>
            <a:r>
              <a:rPr lang="en-US" sz="1800" dirty="0" smtClean="0"/>
              <a:t>) </a:t>
            </a:r>
          </a:p>
          <a:p>
            <a:pPr lvl="1"/>
            <a:r>
              <a:rPr lang="en-US" sz="1800" dirty="0" smtClean="0"/>
              <a:t>NUP </a:t>
            </a:r>
            <a:r>
              <a:rPr lang="en-US" sz="1800" dirty="0" err="1" smtClean="0"/>
              <a:t>Congres</a:t>
            </a:r>
            <a:r>
              <a:rPr lang="en-US" sz="1800" dirty="0" smtClean="0"/>
              <a:t> 13/3 -  workshop / demo </a:t>
            </a:r>
            <a:endParaRPr lang="en-US" sz="1800" dirty="0"/>
          </a:p>
          <a:p>
            <a:pPr marL="457200" lvl="1" indent="0">
              <a:buNone/>
            </a:pPr>
            <a:endParaRPr lang="nl-NL" sz="1800" b="0" dirty="0" smtClean="0"/>
          </a:p>
          <a:p>
            <a:pPr marL="0" indent="0">
              <a:buNone/>
            </a:pPr>
            <a:r>
              <a:rPr lang="nl-NL" sz="1800" b="0" dirty="0" smtClean="0"/>
              <a:t/>
            </a:r>
            <a:br>
              <a:rPr lang="nl-NL" sz="1800" b="0" dirty="0" smtClean="0"/>
            </a:br>
            <a:endParaRPr lang="nl-NL" sz="1800" b="0" dirty="0" smtClean="0"/>
          </a:p>
          <a:p>
            <a:endParaRPr lang="nl-NL" sz="1800" b="0" dirty="0" smtClean="0"/>
          </a:p>
          <a:p>
            <a:endParaRPr lang="nl-NL" sz="1800" b="0" dirty="0" smtClean="0"/>
          </a:p>
          <a:p>
            <a:endParaRPr lang="nl-NL" sz="1800" b="0" dirty="0" smtClean="0"/>
          </a:p>
        </p:txBody>
      </p:sp>
    </p:spTree>
    <p:extLst>
      <p:ext uri="{BB962C8B-B14F-4D97-AF65-F5344CB8AC3E}">
        <p14:creationId xmlns:p14="http://schemas.microsoft.com/office/powerpoint/2010/main" xmlns="" val="14915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itel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3600" dirty="0" err="1" smtClean="0"/>
              <a:t>Vervolg</a:t>
            </a:r>
            <a:r>
              <a:rPr lang="en-US" sz="3600" dirty="0" smtClean="0"/>
              <a:t>  </a:t>
            </a:r>
            <a:endParaRPr lang="nl-NL" sz="3600" dirty="0" smtClean="0"/>
          </a:p>
        </p:txBody>
      </p:sp>
      <p:sp>
        <p:nvSpPr>
          <p:cNvPr id="12" name="Tijdelijke aanduiding voor inhoud 11"/>
          <p:cNvSpPr>
            <a:spLocks noGrp="1"/>
          </p:cNvSpPr>
          <p:nvPr>
            <p:ph idx="1"/>
          </p:nvPr>
        </p:nvSpPr>
        <p:spPr>
          <a:xfrm>
            <a:off x="227013" y="1114425"/>
            <a:ext cx="8459787" cy="4525962"/>
          </a:xfrm>
        </p:spPr>
        <p:txBody>
          <a:bodyPr wrap="square"/>
          <a:lstStyle/>
          <a:p>
            <a:r>
              <a:rPr lang="en-US" sz="1800" dirty="0" err="1" smtClean="0"/>
              <a:t>Afspraken</a:t>
            </a:r>
            <a:r>
              <a:rPr lang="en-US" sz="1800" dirty="0" smtClean="0"/>
              <a:t> over </a:t>
            </a:r>
            <a:r>
              <a:rPr lang="en-US" sz="1800" dirty="0" err="1" smtClean="0"/>
              <a:t>implementatie</a:t>
            </a:r>
            <a:r>
              <a:rPr lang="en-US" sz="1800" dirty="0" smtClean="0"/>
              <a:t> en </a:t>
            </a:r>
            <a:r>
              <a:rPr lang="en-US" sz="1800" dirty="0" err="1" smtClean="0"/>
              <a:t>beheer</a:t>
            </a:r>
            <a:r>
              <a:rPr lang="en-US" sz="1800" dirty="0" smtClean="0"/>
              <a:t> in Addendum KING / NUP </a:t>
            </a:r>
            <a:r>
              <a:rPr lang="en-US" sz="1800" dirty="0" err="1" smtClean="0"/>
              <a:t>convenant</a:t>
            </a:r>
            <a:r>
              <a:rPr lang="en-US" sz="1800" dirty="0" smtClean="0"/>
              <a:t> </a:t>
            </a:r>
          </a:p>
          <a:p>
            <a:pPr lvl="1"/>
            <a:r>
              <a:rPr lang="en-US" sz="1800" dirty="0" err="1" smtClean="0"/>
              <a:t>Werkgroep</a:t>
            </a:r>
            <a:r>
              <a:rPr lang="en-US" sz="1800" dirty="0" smtClean="0"/>
              <a:t> </a:t>
            </a:r>
            <a:r>
              <a:rPr lang="en-US" sz="1800" dirty="0" err="1" smtClean="0"/>
              <a:t>bij</a:t>
            </a:r>
            <a:r>
              <a:rPr lang="en-US" sz="1800" dirty="0" smtClean="0"/>
              <a:t> </a:t>
            </a:r>
            <a:r>
              <a:rPr lang="en-US" sz="1800" dirty="0" err="1" smtClean="0"/>
              <a:t>elkaar</a:t>
            </a:r>
            <a:r>
              <a:rPr lang="en-US" sz="1800" dirty="0" smtClean="0"/>
              <a:t> </a:t>
            </a:r>
            <a:r>
              <a:rPr lang="en-US" sz="1800" dirty="0" err="1" smtClean="0"/>
              <a:t>houden</a:t>
            </a:r>
            <a:r>
              <a:rPr lang="en-US" sz="1800" dirty="0" smtClean="0"/>
              <a:t> </a:t>
            </a:r>
            <a:r>
              <a:rPr lang="en-US" sz="1800" dirty="0" err="1" smtClean="0"/>
              <a:t>voor</a:t>
            </a:r>
            <a:r>
              <a:rPr lang="en-US" sz="1800" dirty="0" smtClean="0"/>
              <a:t> </a:t>
            </a:r>
            <a:r>
              <a:rPr lang="en-US" sz="1800" dirty="0" err="1" smtClean="0"/>
              <a:t>doorontwikkeling</a:t>
            </a:r>
            <a:r>
              <a:rPr lang="en-US" sz="1800" dirty="0" smtClean="0"/>
              <a:t>/</a:t>
            </a:r>
            <a:r>
              <a:rPr lang="en-US" sz="1800" dirty="0" err="1" smtClean="0"/>
              <a:t>beheer</a:t>
            </a:r>
            <a:endParaRPr lang="en-US" sz="1800" dirty="0" smtClean="0"/>
          </a:p>
          <a:p>
            <a:pPr lvl="1"/>
            <a:r>
              <a:rPr lang="en-US" sz="1800" dirty="0" err="1" smtClean="0"/>
              <a:t>Implementatietermijn</a:t>
            </a:r>
            <a:r>
              <a:rPr lang="en-US" sz="1800" dirty="0" smtClean="0"/>
              <a:t> </a:t>
            </a:r>
            <a:r>
              <a:rPr lang="en-US" sz="1800" dirty="0"/>
              <a:t>- </a:t>
            </a:r>
            <a:r>
              <a:rPr lang="en-US" sz="1800" dirty="0" err="1"/>
              <a:t>voorstel</a:t>
            </a:r>
            <a:r>
              <a:rPr lang="en-US" sz="1800" dirty="0"/>
              <a:t> 6 </a:t>
            </a:r>
            <a:r>
              <a:rPr lang="en-US" sz="1800" dirty="0" err="1"/>
              <a:t>maanden</a:t>
            </a:r>
            <a:r>
              <a:rPr lang="en-US" sz="1800" dirty="0"/>
              <a:t> (</a:t>
            </a:r>
            <a:r>
              <a:rPr lang="en-US" sz="1800" dirty="0" err="1"/>
              <a:t>najaar</a:t>
            </a:r>
            <a:r>
              <a:rPr lang="en-US" sz="1800" dirty="0"/>
              <a:t> 2013)</a:t>
            </a:r>
          </a:p>
          <a:p>
            <a:pPr lvl="1"/>
            <a:r>
              <a:rPr lang="en-US" sz="1800" dirty="0" err="1" smtClean="0"/>
              <a:t>Voorstel</a:t>
            </a:r>
            <a:r>
              <a:rPr lang="en-US" sz="1800" dirty="0" smtClean="0"/>
              <a:t> (1/3)</a:t>
            </a:r>
          </a:p>
          <a:p>
            <a:pPr lvl="1"/>
            <a:r>
              <a:rPr lang="en-US" sz="1800" dirty="0" err="1" smtClean="0"/>
              <a:t>Reactie</a:t>
            </a:r>
            <a:r>
              <a:rPr lang="en-US" sz="1800" dirty="0" smtClean="0"/>
              <a:t> (8/3)   </a:t>
            </a:r>
          </a:p>
          <a:p>
            <a:pPr lvl="1"/>
            <a:r>
              <a:rPr lang="en-US" sz="1800" dirty="0" err="1" smtClean="0"/>
              <a:t>Ondertekening</a:t>
            </a:r>
            <a:r>
              <a:rPr lang="en-US" sz="1800" dirty="0" smtClean="0"/>
              <a:t> op NUP </a:t>
            </a:r>
            <a:r>
              <a:rPr lang="en-US" sz="1800" dirty="0" err="1" smtClean="0"/>
              <a:t>Congres</a:t>
            </a:r>
            <a:r>
              <a:rPr lang="en-US" sz="1800" dirty="0" smtClean="0"/>
              <a:t> (13/3)</a:t>
            </a:r>
          </a:p>
          <a:p>
            <a:endParaRPr lang="en-US" sz="1800" dirty="0" smtClean="0"/>
          </a:p>
          <a:p>
            <a:pPr marL="457200" lvl="1" indent="0">
              <a:buNone/>
            </a:pPr>
            <a:endParaRPr lang="nl-NL" sz="1800" b="0" dirty="0" smtClean="0"/>
          </a:p>
          <a:p>
            <a:r>
              <a:rPr lang="nl-NL" sz="1800" dirty="0" err="1" smtClean="0"/>
              <a:t>Compliancy</a:t>
            </a:r>
            <a:endParaRPr lang="nl-NL" sz="1800" dirty="0" smtClean="0"/>
          </a:p>
          <a:p>
            <a:pPr lvl="1"/>
            <a:r>
              <a:rPr lang="nl-NL" sz="1800" dirty="0" smtClean="0"/>
              <a:t>Definitie van testset/scenario’s  (samen)</a:t>
            </a:r>
          </a:p>
          <a:p>
            <a:pPr lvl="1"/>
            <a:r>
              <a:rPr lang="en-US" sz="1800" dirty="0" err="1" smtClean="0"/>
              <a:t>Configuratie</a:t>
            </a:r>
            <a:r>
              <a:rPr lang="en-US" sz="1800" dirty="0" smtClean="0"/>
              <a:t> testset in </a:t>
            </a:r>
            <a:r>
              <a:rPr lang="en-US" sz="1800" dirty="0" err="1" smtClean="0"/>
              <a:t>StUFtestplatform</a:t>
            </a:r>
            <a:r>
              <a:rPr lang="en-US" sz="1800" dirty="0" smtClean="0"/>
              <a:t> (KING)</a:t>
            </a:r>
          </a:p>
          <a:p>
            <a:pPr lvl="1"/>
            <a:r>
              <a:rPr lang="en-US" sz="1800" dirty="0" err="1" smtClean="0"/>
              <a:t>Uitvoering</a:t>
            </a:r>
            <a:r>
              <a:rPr lang="en-US" sz="1800" dirty="0" smtClean="0"/>
              <a:t> </a:t>
            </a:r>
            <a:r>
              <a:rPr lang="en-US" sz="1800" dirty="0" err="1" smtClean="0"/>
              <a:t>preventieve</a:t>
            </a:r>
            <a:r>
              <a:rPr lang="en-US" sz="1800" dirty="0" smtClean="0"/>
              <a:t> </a:t>
            </a:r>
            <a:r>
              <a:rPr lang="en-US" sz="1800" dirty="0" err="1" smtClean="0"/>
              <a:t>testen</a:t>
            </a:r>
            <a:r>
              <a:rPr lang="en-US" sz="1800" dirty="0" smtClean="0"/>
              <a:t> (</a:t>
            </a:r>
            <a:r>
              <a:rPr lang="en-US" sz="1800" dirty="0" err="1" smtClean="0"/>
              <a:t>leveranciers</a:t>
            </a:r>
            <a:r>
              <a:rPr lang="en-US" sz="1800" dirty="0" smtClean="0"/>
              <a:t>)</a:t>
            </a:r>
            <a:endParaRPr lang="nl-NL" sz="1800" dirty="0" smtClean="0"/>
          </a:p>
          <a:p>
            <a:pPr marL="0" indent="0">
              <a:buNone/>
            </a:pPr>
            <a:r>
              <a:rPr lang="nl-NL" sz="1800" b="0" dirty="0" smtClean="0"/>
              <a:t/>
            </a:r>
            <a:br>
              <a:rPr lang="nl-NL" sz="1800" b="0" dirty="0" smtClean="0"/>
            </a:br>
            <a:endParaRPr lang="nl-NL" sz="1800" b="0" dirty="0" smtClean="0"/>
          </a:p>
          <a:p>
            <a:endParaRPr lang="nl-NL" sz="1800" b="0" dirty="0" smtClean="0"/>
          </a:p>
          <a:p>
            <a:endParaRPr lang="nl-NL" sz="1800" b="0" dirty="0" smtClean="0"/>
          </a:p>
          <a:p>
            <a:endParaRPr lang="nl-NL" sz="1800" b="0" dirty="0" smtClean="0"/>
          </a:p>
        </p:txBody>
      </p:sp>
    </p:spTree>
    <p:extLst>
      <p:ext uri="{BB962C8B-B14F-4D97-AF65-F5344CB8AC3E}">
        <p14:creationId xmlns:p14="http://schemas.microsoft.com/office/powerpoint/2010/main" xmlns="" val="169446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itel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nl-NL" dirty="0" smtClean="0"/>
              <a:t>Agenda</a:t>
            </a:r>
          </a:p>
        </p:txBody>
      </p:sp>
      <p:sp>
        <p:nvSpPr>
          <p:cNvPr id="12" name="Tijdelijke aanduiding voor inhoud 11"/>
          <p:cNvSpPr>
            <a:spLocks noGrp="1"/>
          </p:cNvSpPr>
          <p:nvPr>
            <p:ph idx="1"/>
          </p:nvPr>
        </p:nvSpPr>
        <p:spPr>
          <a:xfrm>
            <a:off x="684213" y="1104900"/>
            <a:ext cx="8459787" cy="4525962"/>
          </a:xfrm>
        </p:spPr>
        <p:txBody>
          <a:bodyPr/>
          <a:lstStyle/>
          <a:p>
            <a:pPr>
              <a:buNone/>
            </a:pPr>
            <a:r>
              <a:rPr lang="nl-NL" sz="1800" b="0" dirty="0" smtClean="0"/>
              <a:t>13:00 	Opening en mededelingen</a:t>
            </a:r>
            <a:br>
              <a:rPr lang="nl-NL" sz="1800" b="0" dirty="0" smtClean="0"/>
            </a:br>
            <a:endParaRPr lang="nl-NL" sz="1800" b="0" dirty="0" smtClean="0"/>
          </a:p>
          <a:p>
            <a:pPr>
              <a:buNone/>
            </a:pPr>
            <a:r>
              <a:rPr lang="nl-NL" sz="1800" b="0" dirty="0" smtClean="0"/>
              <a:t>13:10  	Vaststelling van de specificaties werkgroep</a:t>
            </a:r>
            <a:br>
              <a:rPr lang="nl-NL" sz="1800" b="0" dirty="0" smtClean="0"/>
            </a:br>
            <a:endParaRPr lang="nl-NL" sz="1800" b="0" dirty="0" smtClean="0"/>
          </a:p>
          <a:p>
            <a:pPr>
              <a:buNone/>
            </a:pPr>
            <a:r>
              <a:rPr lang="nl-NL" sz="1800" b="0" dirty="0" smtClean="0"/>
              <a:t>14:00 	Toepassing van zaak/</a:t>
            </a:r>
            <a:r>
              <a:rPr lang="nl-NL" sz="1800" b="0" dirty="0" err="1" smtClean="0"/>
              <a:t>dms</a:t>
            </a:r>
            <a:r>
              <a:rPr lang="nl-NL" sz="1800" b="0" dirty="0" smtClean="0"/>
              <a:t> services in gemeentelijke processen</a:t>
            </a:r>
            <a:br>
              <a:rPr lang="nl-NL" sz="1800" b="0" dirty="0" smtClean="0"/>
            </a:br>
            <a:endParaRPr lang="nl-NL" sz="1800" b="0" dirty="0" smtClean="0"/>
          </a:p>
          <a:p>
            <a:pPr>
              <a:buNone/>
            </a:pPr>
            <a:r>
              <a:rPr lang="nl-NL" sz="1800" b="0" dirty="0" smtClean="0"/>
              <a:t>14:30 	Vervolgacties</a:t>
            </a:r>
            <a:br>
              <a:rPr lang="nl-NL" sz="1800" b="0" dirty="0" smtClean="0"/>
            </a:br>
            <a:endParaRPr lang="nl-NL" sz="1800" b="0" dirty="0" smtClean="0"/>
          </a:p>
          <a:p>
            <a:pPr>
              <a:buNone/>
            </a:pPr>
            <a:r>
              <a:rPr lang="nl-NL" sz="1800" b="0" dirty="0" smtClean="0"/>
              <a:t>15:00 	Pauze</a:t>
            </a:r>
            <a:br>
              <a:rPr lang="nl-NL" sz="1800" b="0" dirty="0" smtClean="0"/>
            </a:br>
            <a:endParaRPr lang="nl-NL" sz="1800" b="0" dirty="0" smtClean="0"/>
          </a:p>
          <a:p>
            <a:pPr>
              <a:buNone/>
            </a:pPr>
            <a:r>
              <a:rPr lang="nl-NL" sz="1800" b="0" dirty="0" smtClean="0"/>
              <a:t>15:15 	Demonstratie 1</a:t>
            </a:r>
            <a:r>
              <a:rPr lang="nl-NL" sz="1800" b="0" baseline="30000" dirty="0" smtClean="0"/>
              <a:t>e</a:t>
            </a:r>
            <a:r>
              <a:rPr lang="nl-NL" sz="1800" b="0" dirty="0" smtClean="0"/>
              <a:t> implementatie door BCT, </a:t>
            </a:r>
            <a:r>
              <a:rPr lang="nl-NL" sz="1800" b="0" dirty="0" err="1" smtClean="0"/>
              <a:t>Exxellence</a:t>
            </a:r>
            <a:r>
              <a:rPr lang="nl-NL" sz="1800" b="0" dirty="0" smtClean="0"/>
              <a:t> en JNET</a:t>
            </a:r>
            <a:br>
              <a:rPr lang="nl-NL" sz="1800" b="0" dirty="0" smtClean="0"/>
            </a:br>
            <a:endParaRPr lang="nl-NL" sz="1800" b="0" dirty="0" smtClean="0"/>
          </a:p>
          <a:p>
            <a:pPr>
              <a:buNone/>
            </a:pPr>
            <a:r>
              <a:rPr lang="nl-NL" sz="1800" b="0" dirty="0" smtClean="0"/>
              <a:t>16:00 	Feestelijke afsluiting</a:t>
            </a:r>
            <a:br>
              <a:rPr lang="nl-NL" sz="1800" b="0" dirty="0" smtClean="0"/>
            </a:br>
            <a:endParaRPr lang="nl-NL" sz="1800" b="0" dirty="0" smtClean="0"/>
          </a:p>
          <a:p>
            <a:pPr>
              <a:buNone/>
            </a:pPr>
            <a:r>
              <a:rPr lang="nl-NL" sz="1800" b="0" dirty="0" smtClean="0"/>
              <a:t>17:00  	Afsluiting</a:t>
            </a:r>
          </a:p>
          <a:p>
            <a:endParaRPr lang="nl-NL" sz="14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el 5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endParaRPr lang="nl-NL" sz="2400" smtClean="0"/>
          </a:p>
        </p:txBody>
      </p:sp>
      <p:sp>
        <p:nvSpPr>
          <p:cNvPr id="26627" name="Tijdelijke aanduiding voor inhoud 6"/>
          <p:cNvSpPr>
            <a:spLocks noGrp="1"/>
          </p:cNvSpPr>
          <p:nvPr>
            <p:ph idx="1"/>
          </p:nvPr>
        </p:nvSpPr>
        <p:spPr>
          <a:xfrm>
            <a:off x="684213" y="1147763"/>
            <a:ext cx="8459787" cy="4525962"/>
          </a:xfrm>
        </p:spPr>
        <p:txBody>
          <a:bodyPr/>
          <a:lstStyle/>
          <a:p>
            <a:endParaRPr lang="nl-NL" sz="1600" b="0" smtClean="0"/>
          </a:p>
          <a:p>
            <a:endParaRPr lang="nl-NL" sz="1600" b="0" smtClean="0"/>
          </a:p>
          <a:p>
            <a:pPr>
              <a:buFont typeface="Arial" pitchFamily="34" charset="0"/>
              <a:buNone/>
            </a:pPr>
            <a:endParaRPr lang="nl-NL" sz="1600" b="0" smtClean="0"/>
          </a:p>
          <a:p>
            <a:pPr>
              <a:buFont typeface="Arial" pitchFamily="34" charset="0"/>
              <a:buNone/>
            </a:pPr>
            <a:endParaRPr lang="nl-NL" sz="1600" b="0" smtClean="0"/>
          </a:p>
          <a:p>
            <a:pPr>
              <a:buFont typeface="Arial" pitchFamily="34" charset="0"/>
              <a:buNone/>
            </a:pPr>
            <a:endParaRPr lang="nl-NL" sz="1600" b="0" smtClean="0"/>
          </a:p>
          <a:p>
            <a:pPr lvl="2">
              <a:buFont typeface="Arial" pitchFamily="34" charset="0"/>
              <a:buNone/>
            </a:pPr>
            <a:endParaRPr lang="nl-NL" sz="1600" smtClean="0"/>
          </a:p>
          <a:p>
            <a:pPr lvl="2">
              <a:buFont typeface="Arial" pitchFamily="34" charset="0"/>
              <a:buNone/>
            </a:pPr>
            <a:r>
              <a:rPr lang="nl-NL" sz="2400" smtClean="0"/>
              <a:t>Vragen?</a:t>
            </a:r>
          </a:p>
          <a:p>
            <a:pPr lvl="2"/>
            <a:r>
              <a:rPr lang="nl-NL" sz="1600" smtClean="0"/>
              <a:t>Peter Klaver (</a:t>
            </a:r>
            <a:r>
              <a:rPr lang="nl-NL" sz="1600" smtClean="0">
                <a:hlinkClick r:id="rId2"/>
              </a:rPr>
              <a:t>peter.klaver@kinggemeenten.nl</a:t>
            </a:r>
            <a:r>
              <a:rPr lang="nl-NL" sz="1600" smtClean="0"/>
              <a:t>)</a:t>
            </a:r>
          </a:p>
          <a:p>
            <a:pPr lvl="2"/>
            <a:r>
              <a:rPr lang="nl-NL" sz="1600" smtClean="0"/>
              <a:t>Jan Brinkkemper (</a:t>
            </a:r>
            <a:r>
              <a:rPr lang="nl-NL" sz="1600" smtClean="0">
                <a:hlinkClick r:id="rId3"/>
              </a:rPr>
              <a:t>jan.brinkkemper@kinggemeenten.nl</a:t>
            </a:r>
            <a:r>
              <a:rPr lang="nl-NL" sz="1600" smtClean="0"/>
              <a:t>)</a:t>
            </a:r>
          </a:p>
          <a:p>
            <a:endParaRPr lang="nl-NL" sz="1600" b="0" smtClean="0"/>
          </a:p>
        </p:txBody>
      </p:sp>
    </p:spTree>
    <p:extLst>
      <p:ext uri="{BB962C8B-B14F-4D97-AF65-F5344CB8AC3E}">
        <p14:creationId xmlns:p14="http://schemas.microsoft.com/office/powerpoint/2010/main" xmlns="" val="68124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jdelijke aanduiding voor inhoud 2"/>
          <p:cNvSpPr>
            <a:spLocks noGrp="1"/>
          </p:cNvSpPr>
          <p:nvPr>
            <p:ph idx="1"/>
          </p:nvPr>
        </p:nvSpPr>
        <p:spPr>
          <a:xfrm>
            <a:off x="569913" y="1123950"/>
            <a:ext cx="8459787" cy="4525963"/>
          </a:xfrm>
        </p:spPr>
        <p:txBody>
          <a:bodyPr wrap="square"/>
          <a:lstStyle/>
          <a:p>
            <a:endParaRPr lang="nl-NL" sz="1400" b="0" smtClean="0"/>
          </a:p>
          <a:p>
            <a:endParaRPr lang="nl-NL" sz="1400" b="0" smtClean="0"/>
          </a:p>
        </p:txBody>
      </p:sp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nl-NL"/>
          </a:p>
        </p:txBody>
      </p:sp>
      <p:sp>
        <p:nvSpPr>
          <p:cNvPr id="5" name="Rechthoek 4"/>
          <p:cNvSpPr/>
          <p:nvPr/>
        </p:nvSpPr>
        <p:spPr>
          <a:xfrm>
            <a:off x="3167062" y="989806"/>
            <a:ext cx="2809875" cy="2505869"/>
          </a:xfrm>
          <a:prstGeom prst="rect">
            <a:avLst/>
          </a:prstGeom>
          <a:solidFill>
            <a:srgbClr val="F9B495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nl-NL" sz="1200" b="0" dirty="0" err="1" smtClean="0">
                <a:solidFill>
                  <a:schemeClr val="tx1"/>
                </a:solidFill>
              </a:rPr>
              <a:t>Midoffice</a:t>
            </a:r>
            <a:endParaRPr lang="nl-NL" sz="1200" b="0" dirty="0">
              <a:solidFill>
                <a:schemeClr val="tx1"/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6091237" y="1001864"/>
            <a:ext cx="2809875" cy="2505869"/>
          </a:xfrm>
          <a:prstGeom prst="rect">
            <a:avLst/>
          </a:prstGeom>
          <a:solidFill>
            <a:srgbClr val="C0E399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nl-NL" sz="1200" b="0" dirty="0" err="1" smtClean="0">
                <a:solidFill>
                  <a:schemeClr val="tx1"/>
                </a:solidFill>
              </a:rPr>
              <a:t>Backoffice</a:t>
            </a:r>
            <a:endParaRPr lang="nl-NL" sz="1200" b="0" dirty="0">
              <a:solidFill>
                <a:schemeClr val="tx1"/>
              </a:solidFill>
            </a:endParaRPr>
          </a:p>
        </p:txBody>
      </p:sp>
      <p:cxnSp>
        <p:nvCxnSpPr>
          <p:cNvPr id="8" name="Rechte verbindingslijn met pijl 7"/>
          <p:cNvCxnSpPr>
            <a:endCxn id="15" idx="3"/>
          </p:cNvCxnSpPr>
          <p:nvPr/>
        </p:nvCxnSpPr>
        <p:spPr>
          <a:xfrm flipH="1">
            <a:off x="5167312" y="2235748"/>
            <a:ext cx="2062163" cy="574328"/>
          </a:xfrm>
          <a:prstGeom prst="straightConnector1">
            <a:avLst/>
          </a:prstGeom>
          <a:ln w="25400" cmpd="sng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met pijl 8"/>
          <p:cNvCxnSpPr/>
          <p:nvPr/>
        </p:nvCxnSpPr>
        <p:spPr>
          <a:xfrm flipH="1">
            <a:off x="5167312" y="2087366"/>
            <a:ext cx="3052763" cy="722710"/>
          </a:xfrm>
          <a:prstGeom prst="straightConnector1">
            <a:avLst/>
          </a:prstGeom>
          <a:ln w="25400" cmpd="sng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hoek 9"/>
          <p:cNvSpPr/>
          <p:nvPr/>
        </p:nvSpPr>
        <p:spPr>
          <a:xfrm>
            <a:off x="242887" y="989806"/>
            <a:ext cx="2809875" cy="2505869"/>
          </a:xfrm>
          <a:prstGeom prst="rect">
            <a:avLst/>
          </a:prstGeom>
          <a:solidFill>
            <a:srgbClr val="B3D2EB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nl-NL" sz="1200" b="0" dirty="0" err="1" smtClean="0">
                <a:solidFill>
                  <a:schemeClr val="tx1"/>
                </a:solidFill>
              </a:rPr>
              <a:t>Frontoffice</a:t>
            </a:r>
            <a:endParaRPr lang="nl-NL" sz="1200" b="0" dirty="0">
              <a:solidFill>
                <a:schemeClr val="tx1"/>
              </a:solidFill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978624" y="1881834"/>
            <a:ext cx="1855063" cy="353914"/>
          </a:xfrm>
          <a:prstGeom prst="rect">
            <a:avLst/>
          </a:prstGeom>
          <a:solidFill>
            <a:srgbClr val="24FC2E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 b="0" dirty="0">
              <a:solidFill>
                <a:schemeClr val="tx1"/>
              </a:solidFill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840512" y="1977084"/>
            <a:ext cx="1855063" cy="353914"/>
          </a:xfrm>
          <a:prstGeom prst="rect">
            <a:avLst/>
          </a:prstGeom>
          <a:solidFill>
            <a:srgbClr val="24FC2E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 b="0" dirty="0">
              <a:solidFill>
                <a:schemeClr val="tx1"/>
              </a:solidFill>
            </a:endParaRPr>
          </a:p>
        </p:txBody>
      </p:sp>
      <p:sp>
        <p:nvSpPr>
          <p:cNvPr id="13" name="Rechthoek 12"/>
          <p:cNvSpPr/>
          <p:nvPr/>
        </p:nvSpPr>
        <p:spPr>
          <a:xfrm>
            <a:off x="6912699" y="1676303"/>
            <a:ext cx="1855063" cy="353914"/>
          </a:xfrm>
          <a:prstGeom prst="rect">
            <a:avLst/>
          </a:prstGeom>
          <a:solidFill>
            <a:srgbClr val="24FC2E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 b="0" dirty="0">
              <a:solidFill>
                <a:schemeClr val="tx1"/>
              </a:solidFill>
            </a:endParaRPr>
          </a:p>
        </p:txBody>
      </p:sp>
      <p:sp>
        <p:nvSpPr>
          <p:cNvPr id="14" name="Rechthoek 13"/>
          <p:cNvSpPr/>
          <p:nvPr/>
        </p:nvSpPr>
        <p:spPr>
          <a:xfrm>
            <a:off x="6707912" y="1796109"/>
            <a:ext cx="1855063" cy="353914"/>
          </a:xfrm>
          <a:prstGeom prst="rect">
            <a:avLst/>
          </a:prstGeom>
          <a:solidFill>
            <a:srgbClr val="24FC2E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 b="0" dirty="0">
              <a:solidFill>
                <a:schemeClr val="tx1"/>
              </a:solidFill>
            </a:endParaRPr>
          </a:p>
        </p:txBody>
      </p:sp>
      <p:sp>
        <p:nvSpPr>
          <p:cNvPr id="15" name="Rechthoek 14"/>
          <p:cNvSpPr/>
          <p:nvPr/>
        </p:nvSpPr>
        <p:spPr>
          <a:xfrm>
            <a:off x="4007575" y="2441280"/>
            <a:ext cx="1159737" cy="737592"/>
          </a:xfrm>
          <a:prstGeom prst="rect">
            <a:avLst/>
          </a:prstGeom>
          <a:solidFill>
            <a:srgbClr val="24FC2E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0" dirty="0" smtClean="0">
                <a:solidFill>
                  <a:schemeClr val="tx1"/>
                </a:solidFill>
              </a:rPr>
              <a:t>Zaak</a:t>
            </a:r>
            <a:br>
              <a:rPr lang="nl-NL" sz="1600" b="0" dirty="0" smtClean="0">
                <a:solidFill>
                  <a:schemeClr val="tx1"/>
                </a:solidFill>
              </a:rPr>
            </a:br>
            <a:r>
              <a:rPr lang="nl-NL" sz="1600" b="0" dirty="0" smtClean="0">
                <a:solidFill>
                  <a:schemeClr val="tx1"/>
                </a:solidFill>
              </a:rPr>
              <a:t>systeem</a:t>
            </a:r>
            <a:endParaRPr lang="nl-NL" sz="1600" b="0" dirty="0">
              <a:solidFill>
                <a:schemeClr val="tx1"/>
              </a:solidFill>
            </a:endParaRPr>
          </a:p>
        </p:txBody>
      </p:sp>
      <p:sp>
        <p:nvSpPr>
          <p:cNvPr id="16" name="Rechthoek 15"/>
          <p:cNvSpPr/>
          <p:nvPr/>
        </p:nvSpPr>
        <p:spPr>
          <a:xfrm>
            <a:off x="4007575" y="1292625"/>
            <a:ext cx="1159737" cy="737592"/>
          </a:xfrm>
          <a:prstGeom prst="rect">
            <a:avLst/>
          </a:prstGeom>
          <a:solidFill>
            <a:srgbClr val="24FC2E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0" dirty="0" smtClean="0">
                <a:solidFill>
                  <a:schemeClr val="tx1"/>
                </a:solidFill>
              </a:rPr>
              <a:t>DMS</a:t>
            </a:r>
            <a:endParaRPr lang="nl-NL" sz="1600" b="0" dirty="0">
              <a:solidFill>
                <a:schemeClr val="tx1"/>
              </a:solidFill>
            </a:endParaRPr>
          </a:p>
        </p:txBody>
      </p:sp>
      <p:sp>
        <p:nvSpPr>
          <p:cNvPr id="17" name="Rechthoek 16"/>
          <p:cNvSpPr/>
          <p:nvPr/>
        </p:nvSpPr>
        <p:spPr>
          <a:xfrm>
            <a:off x="6517412" y="1910409"/>
            <a:ext cx="1855063" cy="353914"/>
          </a:xfrm>
          <a:prstGeom prst="rect">
            <a:avLst/>
          </a:prstGeom>
          <a:solidFill>
            <a:srgbClr val="24FC2E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 b="0" dirty="0">
              <a:solidFill>
                <a:schemeClr val="tx1"/>
              </a:solidFill>
            </a:endParaRPr>
          </a:p>
        </p:txBody>
      </p:sp>
      <p:sp>
        <p:nvSpPr>
          <p:cNvPr id="18" name="Rechthoek 17"/>
          <p:cNvSpPr/>
          <p:nvPr/>
        </p:nvSpPr>
        <p:spPr>
          <a:xfrm>
            <a:off x="6365012" y="2058792"/>
            <a:ext cx="1855063" cy="353914"/>
          </a:xfrm>
          <a:prstGeom prst="rect">
            <a:avLst/>
          </a:prstGeom>
          <a:solidFill>
            <a:srgbClr val="24FC2E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b="0" dirty="0" smtClean="0">
                <a:solidFill>
                  <a:schemeClr val="tx1"/>
                </a:solidFill>
              </a:rPr>
              <a:t>Uitkeringen, BAG ,Vergunningen, etc.</a:t>
            </a:r>
            <a:endParaRPr lang="nl-NL" sz="1200" b="0" dirty="0">
              <a:solidFill>
                <a:schemeClr val="tx1"/>
              </a:solidFill>
            </a:endParaRPr>
          </a:p>
        </p:txBody>
      </p:sp>
      <p:sp>
        <p:nvSpPr>
          <p:cNvPr id="19" name="Rechthoek 18"/>
          <p:cNvSpPr/>
          <p:nvPr/>
        </p:nvSpPr>
        <p:spPr>
          <a:xfrm>
            <a:off x="6091237" y="3571875"/>
            <a:ext cx="2809875" cy="2505869"/>
          </a:xfrm>
          <a:prstGeom prst="rect">
            <a:avLst/>
          </a:prstGeom>
          <a:solidFill>
            <a:srgbClr val="C0E399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nl-NL" sz="1200" b="0" dirty="0">
              <a:solidFill>
                <a:schemeClr val="tx1"/>
              </a:solidFill>
            </a:endParaRPr>
          </a:p>
        </p:txBody>
      </p:sp>
      <p:sp>
        <p:nvSpPr>
          <p:cNvPr id="20" name="Rechthoek 19"/>
          <p:cNvSpPr/>
          <p:nvPr/>
        </p:nvSpPr>
        <p:spPr>
          <a:xfrm>
            <a:off x="3167062" y="3581400"/>
            <a:ext cx="2809875" cy="2505869"/>
          </a:xfrm>
          <a:prstGeom prst="rect">
            <a:avLst/>
          </a:prstGeom>
          <a:solidFill>
            <a:srgbClr val="F9B495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nl-NL" sz="1200" b="0" dirty="0">
              <a:solidFill>
                <a:schemeClr val="tx1"/>
              </a:solidFill>
            </a:endParaRPr>
          </a:p>
        </p:txBody>
      </p:sp>
      <p:sp>
        <p:nvSpPr>
          <p:cNvPr id="21" name="Rechthoek 20"/>
          <p:cNvSpPr/>
          <p:nvPr/>
        </p:nvSpPr>
        <p:spPr>
          <a:xfrm>
            <a:off x="242887" y="3585769"/>
            <a:ext cx="2809875" cy="2505869"/>
          </a:xfrm>
          <a:prstGeom prst="rect">
            <a:avLst/>
          </a:prstGeom>
          <a:solidFill>
            <a:srgbClr val="B3D2EB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nl-NL" sz="1200" b="0" dirty="0">
              <a:solidFill>
                <a:schemeClr val="tx1"/>
              </a:solidFill>
            </a:endParaRPr>
          </a:p>
        </p:txBody>
      </p:sp>
      <p:sp>
        <p:nvSpPr>
          <p:cNvPr id="22" name="Rechthoek 21"/>
          <p:cNvSpPr/>
          <p:nvPr/>
        </p:nvSpPr>
        <p:spPr>
          <a:xfrm>
            <a:off x="707162" y="2087366"/>
            <a:ext cx="1855063" cy="353914"/>
          </a:xfrm>
          <a:prstGeom prst="rect">
            <a:avLst/>
          </a:prstGeom>
          <a:solidFill>
            <a:srgbClr val="24FC2E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0" dirty="0" smtClean="0">
                <a:solidFill>
                  <a:schemeClr val="tx1"/>
                </a:solidFill>
              </a:rPr>
              <a:t>Website</a:t>
            </a:r>
            <a:endParaRPr lang="nl-NL" sz="1600" b="0" dirty="0">
              <a:solidFill>
                <a:schemeClr val="tx1"/>
              </a:solidFill>
            </a:endParaRPr>
          </a:p>
        </p:txBody>
      </p:sp>
      <p:sp>
        <p:nvSpPr>
          <p:cNvPr id="23" name="Rechthoek 22"/>
          <p:cNvSpPr/>
          <p:nvPr/>
        </p:nvSpPr>
        <p:spPr>
          <a:xfrm>
            <a:off x="707162" y="4556967"/>
            <a:ext cx="1855063" cy="519857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b="0" dirty="0" smtClean="0">
                <a:solidFill>
                  <a:schemeClr val="tx1"/>
                </a:solidFill>
              </a:rPr>
              <a:t>Mijn Overheid Lopende Zaken</a:t>
            </a:r>
            <a:endParaRPr lang="nl-NL" sz="1600" b="0" dirty="0">
              <a:solidFill>
                <a:schemeClr val="tx1"/>
              </a:solidFill>
            </a:endParaRPr>
          </a:p>
        </p:txBody>
      </p:sp>
      <p:cxnSp>
        <p:nvCxnSpPr>
          <p:cNvPr id="24" name="Rechte verbindingslijn met pijl 23"/>
          <p:cNvCxnSpPr>
            <a:stCxn id="16" idx="2"/>
            <a:endCxn id="15" idx="0"/>
          </p:cNvCxnSpPr>
          <p:nvPr/>
        </p:nvCxnSpPr>
        <p:spPr>
          <a:xfrm>
            <a:off x="4587444" y="2030217"/>
            <a:ext cx="0" cy="411063"/>
          </a:xfrm>
          <a:prstGeom prst="straightConnector1">
            <a:avLst/>
          </a:prstGeom>
          <a:ln w="25400" cmpd="sng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met pijl 24"/>
          <p:cNvCxnSpPr>
            <a:endCxn id="16" idx="3"/>
          </p:cNvCxnSpPr>
          <p:nvPr/>
        </p:nvCxnSpPr>
        <p:spPr>
          <a:xfrm flipH="1" flipV="1">
            <a:off x="5167312" y="1661421"/>
            <a:ext cx="1197700" cy="397371"/>
          </a:xfrm>
          <a:prstGeom prst="straightConnector1">
            <a:avLst/>
          </a:prstGeom>
          <a:ln w="25400" cmpd="sng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met pijl 25"/>
          <p:cNvCxnSpPr>
            <a:stCxn id="15" idx="1"/>
            <a:endCxn id="23" idx="0"/>
          </p:cNvCxnSpPr>
          <p:nvPr/>
        </p:nvCxnSpPr>
        <p:spPr>
          <a:xfrm flipH="1">
            <a:off x="1634694" y="2810076"/>
            <a:ext cx="2372881" cy="174689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Rechte verbindingslijn met pijl 26"/>
          <p:cNvCxnSpPr>
            <a:stCxn id="15" idx="1"/>
          </p:cNvCxnSpPr>
          <p:nvPr/>
        </p:nvCxnSpPr>
        <p:spPr>
          <a:xfrm flipH="1" flipV="1">
            <a:off x="2562225" y="2412706"/>
            <a:ext cx="1445350" cy="39737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met pijl 27"/>
          <p:cNvCxnSpPr>
            <a:endCxn id="15" idx="3"/>
          </p:cNvCxnSpPr>
          <p:nvPr/>
        </p:nvCxnSpPr>
        <p:spPr>
          <a:xfrm flipH="1">
            <a:off x="5167312" y="2388149"/>
            <a:ext cx="1197700" cy="421927"/>
          </a:xfrm>
          <a:prstGeom prst="straightConnector1">
            <a:avLst/>
          </a:prstGeom>
          <a:ln w="25400" cmpd="sng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kstvak 28"/>
          <p:cNvSpPr txBox="1"/>
          <p:nvPr/>
        </p:nvSpPr>
        <p:spPr>
          <a:xfrm>
            <a:off x="226459" y="3178872"/>
            <a:ext cx="111280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b="0" dirty="0" smtClean="0"/>
              <a:t>Gemeente</a:t>
            </a:r>
            <a:br>
              <a:rPr lang="nl-NL" sz="1400" b="0" dirty="0" smtClean="0"/>
            </a:br>
            <a:endParaRPr lang="nl-NL" sz="1400" b="0" dirty="0" smtClean="0"/>
          </a:p>
          <a:p>
            <a:r>
              <a:rPr lang="nl-NL" sz="1400" b="0" dirty="0" smtClean="0"/>
              <a:t>Landelijk</a:t>
            </a:r>
            <a:endParaRPr lang="nl-NL" sz="1400" b="0" dirty="0"/>
          </a:p>
        </p:txBody>
      </p:sp>
      <p:cxnSp>
        <p:nvCxnSpPr>
          <p:cNvPr id="30" name="Rechte verbindingslijn met pijl 29"/>
          <p:cNvCxnSpPr>
            <a:endCxn id="16" idx="3"/>
          </p:cNvCxnSpPr>
          <p:nvPr/>
        </p:nvCxnSpPr>
        <p:spPr>
          <a:xfrm flipH="1" flipV="1">
            <a:off x="5167312" y="1661421"/>
            <a:ext cx="1350100" cy="268038"/>
          </a:xfrm>
          <a:prstGeom prst="straightConnector1">
            <a:avLst/>
          </a:prstGeom>
          <a:ln w="25400" cmpd="sng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echte verbindingslijn met pijl 30"/>
          <p:cNvCxnSpPr>
            <a:endCxn id="16" idx="3"/>
          </p:cNvCxnSpPr>
          <p:nvPr/>
        </p:nvCxnSpPr>
        <p:spPr>
          <a:xfrm flipH="1" flipV="1">
            <a:off x="5167312" y="1661421"/>
            <a:ext cx="1502500" cy="163264"/>
          </a:xfrm>
          <a:prstGeom prst="straightConnector1">
            <a:avLst/>
          </a:prstGeom>
          <a:ln w="25400" cmpd="sng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echte verbindingslijn met pijl 31"/>
          <p:cNvCxnSpPr/>
          <p:nvPr/>
        </p:nvCxnSpPr>
        <p:spPr>
          <a:xfrm flipH="1" flipV="1">
            <a:off x="5167312" y="1661421"/>
            <a:ext cx="1697762" cy="43457"/>
          </a:xfrm>
          <a:prstGeom prst="straightConnector1">
            <a:avLst/>
          </a:prstGeom>
          <a:ln w="25400" cmpd="sng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Rechte verbindingslijn met pijl 32"/>
          <p:cNvCxnSpPr/>
          <p:nvPr/>
        </p:nvCxnSpPr>
        <p:spPr>
          <a:xfrm flipH="1" flipV="1">
            <a:off x="2714625" y="2330998"/>
            <a:ext cx="1292950" cy="479078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met pijl 33"/>
          <p:cNvCxnSpPr>
            <a:stCxn id="15" idx="1"/>
          </p:cNvCxnSpPr>
          <p:nvPr/>
        </p:nvCxnSpPr>
        <p:spPr>
          <a:xfrm flipH="1" flipV="1">
            <a:off x="2833687" y="2235748"/>
            <a:ext cx="1173888" cy="574328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kstvak 35"/>
          <p:cNvSpPr txBox="1"/>
          <p:nvPr/>
        </p:nvSpPr>
        <p:spPr>
          <a:xfrm>
            <a:off x="2187265" y="4123287"/>
            <a:ext cx="4177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b="0" dirty="0" smtClean="0"/>
              <a:t>Standaard service voor aansluiting op MOLZ</a:t>
            </a:r>
            <a:endParaRPr lang="nl-NL" sz="1400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jdelijke aanduiding voor inhoud 2"/>
          <p:cNvSpPr>
            <a:spLocks noGrp="1"/>
          </p:cNvSpPr>
          <p:nvPr>
            <p:ph idx="1"/>
          </p:nvPr>
        </p:nvSpPr>
        <p:spPr>
          <a:xfrm>
            <a:off x="569913" y="1123950"/>
            <a:ext cx="8459787" cy="4525963"/>
          </a:xfrm>
        </p:spPr>
        <p:txBody>
          <a:bodyPr wrap="square"/>
          <a:lstStyle/>
          <a:p>
            <a:endParaRPr lang="nl-NL" sz="1400" b="0" smtClean="0"/>
          </a:p>
          <a:p>
            <a:endParaRPr lang="nl-NL" sz="1400" b="0" smtClean="0"/>
          </a:p>
        </p:txBody>
      </p:sp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nl-NL"/>
          </a:p>
        </p:txBody>
      </p:sp>
      <p:graphicFrame>
        <p:nvGraphicFramePr>
          <p:cNvPr id="7" name="Tabel 6"/>
          <p:cNvGraphicFramePr>
            <a:graphicFrameLocks noGrp="1"/>
          </p:cNvGraphicFramePr>
          <p:nvPr/>
        </p:nvGraphicFramePr>
        <p:xfrm>
          <a:off x="295275" y="274638"/>
          <a:ext cx="7162799" cy="6243249"/>
        </p:xfrm>
        <a:graphic>
          <a:graphicData uri="http://schemas.openxmlformats.org/drawingml/2006/table">
            <a:tbl>
              <a:tblPr/>
              <a:tblGrid>
                <a:gridCol w="418702"/>
                <a:gridCol w="2219122"/>
                <a:gridCol w="731982"/>
                <a:gridCol w="1016849"/>
                <a:gridCol w="1016849"/>
                <a:gridCol w="1041521"/>
                <a:gridCol w="717774"/>
              </a:tblGrid>
              <a:tr h="381778">
                <a:tc gridSpan="2">
                  <a:txBody>
                    <a:bodyPr/>
                    <a:lstStyle/>
                    <a:p>
                      <a:endParaRPr lang="nl-NL" sz="18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Interface</a:t>
                      </a: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200" b="1">
                        <a:latin typeface="Calibri"/>
                        <a:ea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4810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#</a:t>
                      </a: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8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Applicatieservice</a:t>
                      </a: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StUF </a:t>
                      </a:r>
                      <a:br>
                        <a:rPr lang="nl-NL" sz="12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nl-NL" sz="12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Zaakservices (1)</a:t>
                      </a:r>
                      <a:endParaRPr lang="nl-NL" sz="18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StUF </a:t>
                      </a:r>
                      <a:br>
                        <a:rPr lang="nl-NL" sz="12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nl-NL" sz="12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Zaakdocumentservices (2)</a:t>
                      </a:r>
                      <a:endParaRPr lang="nl-NL" sz="18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CMIS </a:t>
                      </a:r>
                      <a:br>
                        <a:rPr lang="nl-NL" sz="12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nl-NL" sz="12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Documentservices (3)</a:t>
                      </a:r>
                      <a:endParaRPr lang="nl-NL" sz="18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CMIS</a:t>
                      </a:r>
                      <a:br>
                        <a:rPr lang="nl-NL" sz="12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nl-NL" sz="12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Integratieservices (4)</a:t>
                      </a:r>
                      <a:endParaRPr lang="nl-NL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31380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Raadplegen zaakgegevens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31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Geef Zaakstatus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ZS/ZsC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31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Geef Zaakdetails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ZS/ZsC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03614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Onderhouden zaakgegevens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31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Actualiseer Zaakstatus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ZS/ZsC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31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Creëer Zaak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ZS/ZsC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31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Update Zaak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ZS/ZsC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31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Genereer Zaakidentificatie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ZS/ZsC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54519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Raadplegen Zaakdocumenten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31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Geef lijst Zaakdocumenten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ZS/DsC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DMS/ZS, </a:t>
                      </a:r>
                      <a:r>
                        <a:rPr lang="nl-NL" sz="1200" b="1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DsC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31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Geef Zaakdocument lezen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ZS/DsC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DMS/ZS, </a:t>
                      </a:r>
                      <a:r>
                        <a:rPr lang="nl-NL" sz="1200" b="1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DsC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360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Onderhouden Zaakdocumenten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31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Voeg Zaakdocument toe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ZS/DsC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DMS/ZS, </a:t>
                      </a:r>
                      <a:r>
                        <a:rPr lang="nl-NL" sz="1200" b="1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DsC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4072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Koppel Zaakdocument aan Zaak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ZS/DsC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DMS/ZS, </a:t>
                      </a:r>
                      <a:r>
                        <a:rPr lang="nl-NL" sz="1200" b="1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DsC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31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Maak Zaakdocument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ZS/DsC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DMS/ZS, </a:t>
                      </a:r>
                      <a:r>
                        <a:rPr lang="nl-NL" sz="1200" b="1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DsC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31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Update Zaakdocument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ZS/DsC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DMS/ZS, </a:t>
                      </a:r>
                      <a:r>
                        <a:rPr lang="nl-NL" sz="1200" b="1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DsC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31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Geef Zaakdocument bewerken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ZS/DsC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DMS/ZS, </a:t>
                      </a:r>
                      <a:r>
                        <a:rPr lang="nl-NL" sz="1200" b="1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DsC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4072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Genereer Documentidentificatie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ZS/DsC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DMS/ZS, </a:t>
                      </a:r>
                      <a:r>
                        <a:rPr lang="nl-NL" sz="1200" b="1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DsC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03614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Synchroniseren van zaakgegevens en zaakdocumenten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4072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CMIS integratieservices (CMIS </a:t>
                      </a:r>
                      <a:r>
                        <a:rPr lang="nl-NL" sz="1200" b="1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Changelog</a:t>
                      </a:r>
                      <a:r>
                        <a:rPr lang="nl-NL" sz="12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 b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2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DMS/ZS</a:t>
                      </a:r>
                      <a:endParaRPr lang="nl-NL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 b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85445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1200" b="1" dirty="0" err="1" smtClean="0">
                          <a:latin typeface="Calibri"/>
                          <a:ea typeface="Calibri"/>
                          <a:cs typeface="Times New Roman"/>
                        </a:rPr>
                        <a:t>Serviceconsumer</a:t>
                      </a:r>
                      <a:r>
                        <a:rPr lang="en-US" sz="1200" b="1" dirty="0" smtClean="0"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200" b="1" dirty="0" err="1" smtClean="0">
                          <a:latin typeface="Calibri"/>
                          <a:ea typeface="Calibri"/>
                          <a:cs typeface="Times New Roman"/>
                        </a:rPr>
                        <a:t>serviceprovider</a:t>
                      </a:r>
                      <a:r>
                        <a:rPr lang="en-US" sz="1200" b="1" dirty="0" smtClean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nl-NL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47" marR="410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47" marR="410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47" marR="410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0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47" marR="410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047" marR="410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nl-NL" sz="1200" b="1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947" marR="4994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el 5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endParaRPr lang="nl-NL" sz="2400" smtClean="0"/>
          </a:p>
        </p:txBody>
      </p:sp>
      <p:sp>
        <p:nvSpPr>
          <p:cNvPr id="26627" name="Tijdelijke aanduiding voor inhoud 6"/>
          <p:cNvSpPr>
            <a:spLocks noGrp="1"/>
          </p:cNvSpPr>
          <p:nvPr>
            <p:ph idx="1"/>
          </p:nvPr>
        </p:nvSpPr>
        <p:spPr>
          <a:xfrm>
            <a:off x="684213" y="1147763"/>
            <a:ext cx="8459787" cy="4525962"/>
          </a:xfrm>
        </p:spPr>
        <p:txBody>
          <a:bodyPr/>
          <a:lstStyle/>
          <a:p>
            <a:endParaRPr lang="nl-NL" sz="1600" b="0" smtClean="0"/>
          </a:p>
          <a:p>
            <a:endParaRPr lang="nl-NL" sz="1600" b="0" smtClean="0"/>
          </a:p>
          <a:p>
            <a:pPr>
              <a:buFont typeface="Arial" pitchFamily="34" charset="0"/>
              <a:buNone/>
            </a:pPr>
            <a:endParaRPr lang="nl-NL" sz="1600" b="0" smtClean="0"/>
          </a:p>
          <a:p>
            <a:pPr>
              <a:buFont typeface="Arial" pitchFamily="34" charset="0"/>
              <a:buNone/>
            </a:pPr>
            <a:endParaRPr lang="nl-NL" sz="1600" b="0" smtClean="0"/>
          </a:p>
          <a:p>
            <a:pPr>
              <a:buFont typeface="Arial" pitchFamily="34" charset="0"/>
              <a:buNone/>
            </a:pPr>
            <a:endParaRPr lang="nl-NL" sz="1600" b="0" smtClean="0"/>
          </a:p>
          <a:p>
            <a:pPr lvl="2">
              <a:buFont typeface="Arial" pitchFamily="34" charset="0"/>
              <a:buNone/>
            </a:pPr>
            <a:endParaRPr lang="nl-NL" sz="1600" smtClean="0"/>
          </a:p>
          <a:p>
            <a:pPr lvl="2">
              <a:buFont typeface="Arial" pitchFamily="34" charset="0"/>
              <a:buNone/>
            </a:pPr>
            <a:r>
              <a:rPr lang="nl-NL" sz="2400" smtClean="0"/>
              <a:t>Vragen?</a:t>
            </a:r>
          </a:p>
          <a:p>
            <a:pPr lvl="2"/>
            <a:r>
              <a:rPr lang="nl-NL" sz="1600" smtClean="0"/>
              <a:t>Peter Klaver (</a:t>
            </a:r>
            <a:r>
              <a:rPr lang="nl-NL" sz="1600" smtClean="0">
                <a:hlinkClick r:id="rId2"/>
              </a:rPr>
              <a:t>peter.klaver@kinggemeenten.nl</a:t>
            </a:r>
            <a:r>
              <a:rPr lang="nl-NL" sz="1600" smtClean="0"/>
              <a:t>)</a:t>
            </a:r>
          </a:p>
          <a:p>
            <a:pPr lvl="2"/>
            <a:r>
              <a:rPr lang="nl-NL" sz="1600" smtClean="0"/>
              <a:t>Jan Brinkkemper (</a:t>
            </a:r>
            <a:r>
              <a:rPr lang="nl-NL" sz="1600" smtClean="0">
                <a:hlinkClick r:id="rId3"/>
              </a:rPr>
              <a:t>jan.brinkkemper@kinggemeenten.nl</a:t>
            </a:r>
            <a:r>
              <a:rPr lang="nl-NL" sz="1600" smtClean="0"/>
              <a:t>)</a:t>
            </a:r>
          </a:p>
          <a:p>
            <a:endParaRPr lang="nl-NL" sz="1600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966788"/>
            <a:ext cx="8077200" cy="5129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itel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endParaRPr lang="nl-NL" dirty="0" smtClean="0"/>
          </a:p>
        </p:txBody>
      </p:sp>
      <p:sp>
        <p:nvSpPr>
          <p:cNvPr id="16" name="Rechthoek 15"/>
          <p:cNvSpPr/>
          <p:nvPr/>
        </p:nvSpPr>
        <p:spPr>
          <a:xfrm>
            <a:off x="476250" y="823913"/>
            <a:ext cx="2554288" cy="485775"/>
          </a:xfrm>
          <a:prstGeom prst="rect">
            <a:avLst/>
          </a:prstGeom>
          <a:solidFill>
            <a:srgbClr val="B3D2EB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sz="1600" b="0" dirty="0">
              <a:solidFill>
                <a:schemeClr val="tx1"/>
              </a:solidFill>
            </a:endParaRPr>
          </a:p>
        </p:txBody>
      </p:sp>
      <p:sp>
        <p:nvSpPr>
          <p:cNvPr id="17" name="Rechthoek 16"/>
          <p:cNvSpPr/>
          <p:nvPr/>
        </p:nvSpPr>
        <p:spPr>
          <a:xfrm>
            <a:off x="323850" y="966788"/>
            <a:ext cx="2554288" cy="485775"/>
          </a:xfrm>
          <a:prstGeom prst="rect">
            <a:avLst/>
          </a:prstGeom>
          <a:solidFill>
            <a:srgbClr val="B3D2EB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sz="1600" b="0" dirty="0">
              <a:solidFill>
                <a:schemeClr val="tx1"/>
              </a:solidFill>
            </a:endParaRPr>
          </a:p>
        </p:txBody>
      </p:sp>
      <p:sp>
        <p:nvSpPr>
          <p:cNvPr id="18" name="Rechthoek 17"/>
          <p:cNvSpPr/>
          <p:nvPr/>
        </p:nvSpPr>
        <p:spPr>
          <a:xfrm>
            <a:off x="185738" y="1062038"/>
            <a:ext cx="2554287" cy="485775"/>
          </a:xfrm>
          <a:prstGeom prst="rect">
            <a:avLst/>
          </a:prstGeom>
          <a:solidFill>
            <a:srgbClr val="B3D2EB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sz="1600" b="0" dirty="0">
              <a:solidFill>
                <a:schemeClr val="tx1"/>
              </a:solidFill>
            </a:endParaRPr>
          </a:p>
        </p:txBody>
      </p:sp>
      <p:sp>
        <p:nvSpPr>
          <p:cNvPr id="19" name="Rechthoek 18"/>
          <p:cNvSpPr/>
          <p:nvPr/>
        </p:nvSpPr>
        <p:spPr>
          <a:xfrm>
            <a:off x="52388" y="1171575"/>
            <a:ext cx="2554287" cy="487363"/>
          </a:xfrm>
          <a:prstGeom prst="rect">
            <a:avLst/>
          </a:prstGeom>
          <a:solidFill>
            <a:srgbClr val="B3D2EB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0" dirty="0" smtClean="0">
                <a:solidFill>
                  <a:schemeClr val="tx1"/>
                </a:solidFill>
              </a:rPr>
              <a:t>KCS, Website, </a:t>
            </a:r>
            <a:r>
              <a:rPr lang="en-US" sz="1400" b="0" dirty="0" err="1" smtClean="0">
                <a:solidFill>
                  <a:schemeClr val="tx1"/>
                </a:solidFill>
              </a:rPr>
              <a:t>Vergunningenapp</a:t>
            </a:r>
            <a:r>
              <a:rPr lang="en-US" sz="1400" b="0" dirty="0" smtClean="0">
                <a:solidFill>
                  <a:schemeClr val="tx1"/>
                </a:solidFill>
              </a:rPr>
              <a:t>., etc.</a:t>
            </a:r>
            <a:endParaRPr lang="nl-NL" sz="1400" b="0" dirty="0">
              <a:solidFill>
                <a:schemeClr val="tx1"/>
              </a:solidFill>
            </a:endParaRPr>
          </a:p>
        </p:txBody>
      </p:sp>
      <p:sp>
        <p:nvSpPr>
          <p:cNvPr id="20" name="Rechthoek 19"/>
          <p:cNvSpPr/>
          <p:nvPr/>
        </p:nvSpPr>
        <p:spPr>
          <a:xfrm>
            <a:off x="6132512" y="823913"/>
            <a:ext cx="2554288" cy="485775"/>
          </a:xfrm>
          <a:prstGeom prst="rect">
            <a:avLst/>
          </a:prstGeom>
          <a:solidFill>
            <a:srgbClr val="B3D2EB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sz="1600" b="0" dirty="0">
              <a:solidFill>
                <a:schemeClr val="tx1"/>
              </a:solidFill>
            </a:endParaRPr>
          </a:p>
        </p:txBody>
      </p:sp>
      <p:sp>
        <p:nvSpPr>
          <p:cNvPr id="21" name="Rechthoek 20"/>
          <p:cNvSpPr/>
          <p:nvPr/>
        </p:nvSpPr>
        <p:spPr>
          <a:xfrm>
            <a:off x="5980112" y="966788"/>
            <a:ext cx="2554288" cy="485775"/>
          </a:xfrm>
          <a:prstGeom prst="rect">
            <a:avLst/>
          </a:prstGeom>
          <a:solidFill>
            <a:srgbClr val="B3D2EB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sz="1600" b="0" dirty="0">
              <a:solidFill>
                <a:schemeClr val="tx1"/>
              </a:solidFill>
            </a:endParaRPr>
          </a:p>
        </p:txBody>
      </p:sp>
      <p:sp>
        <p:nvSpPr>
          <p:cNvPr id="22" name="Rechthoek 21"/>
          <p:cNvSpPr/>
          <p:nvPr/>
        </p:nvSpPr>
        <p:spPr>
          <a:xfrm>
            <a:off x="5842000" y="1062038"/>
            <a:ext cx="2554287" cy="485775"/>
          </a:xfrm>
          <a:prstGeom prst="rect">
            <a:avLst/>
          </a:prstGeom>
          <a:solidFill>
            <a:srgbClr val="B3D2EB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sz="1600" b="0" dirty="0">
              <a:solidFill>
                <a:schemeClr val="tx1"/>
              </a:solidFill>
            </a:endParaRPr>
          </a:p>
        </p:txBody>
      </p:sp>
      <p:sp>
        <p:nvSpPr>
          <p:cNvPr id="23" name="Rechthoek 22"/>
          <p:cNvSpPr/>
          <p:nvPr/>
        </p:nvSpPr>
        <p:spPr>
          <a:xfrm>
            <a:off x="5708650" y="1171575"/>
            <a:ext cx="2554287" cy="487363"/>
          </a:xfrm>
          <a:prstGeom prst="rect">
            <a:avLst/>
          </a:prstGeom>
          <a:solidFill>
            <a:srgbClr val="B3D2EB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0" dirty="0" err="1" smtClean="0">
                <a:solidFill>
                  <a:schemeClr val="tx1"/>
                </a:solidFill>
              </a:rPr>
              <a:t>Postregistratie</a:t>
            </a:r>
            <a:r>
              <a:rPr lang="en-US" sz="1400" b="0" dirty="0" smtClean="0">
                <a:solidFill>
                  <a:schemeClr val="tx1"/>
                </a:solidFill>
              </a:rPr>
              <a:t>/</a:t>
            </a:r>
            <a:r>
              <a:rPr lang="en-US" sz="1400" b="0" dirty="0" err="1" smtClean="0">
                <a:solidFill>
                  <a:schemeClr val="tx1"/>
                </a:solidFill>
              </a:rPr>
              <a:t>scanstraat</a:t>
            </a:r>
            <a:r>
              <a:rPr lang="en-US" sz="1400" b="0" dirty="0" smtClean="0">
                <a:solidFill>
                  <a:schemeClr val="tx1"/>
                </a:solidFill>
              </a:rPr>
              <a:t>, </a:t>
            </a:r>
            <a:r>
              <a:rPr lang="en-US" sz="1400" b="0" dirty="0" err="1" smtClean="0">
                <a:solidFill>
                  <a:schemeClr val="tx1"/>
                </a:solidFill>
              </a:rPr>
              <a:t>Vergunningapp</a:t>
            </a:r>
            <a:r>
              <a:rPr lang="en-US" sz="1400" b="0" dirty="0" smtClean="0">
                <a:solidFill>
                  <a:schemeClr val="tx1"/>
                </a:solidFill>
              </a:rPr>
              <a:t>., etc</a:t>
            </a:r>
            <a:r>
              <a:rPr lang="en-US" sz="1600" b="0" dirty="0" smtClean="0">
                <a:solidFill>
                  <a:schemeClr val="tx1"/>
                </a:solidFill>
              </a:rPr>
              <a:t>.</a:t>
            </a:r>
            <a:endParaRPr lang="nl-NL" sz="16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itel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nl-NL" dirty="0" smtClean="0"/>
              <a:t>Even terugkijken…</a:t>
            </a:r>
          </a:p>
        </p:txBody>
      </p:sp>
      <p:sp>
        <p:nvSpPr>
          <p:cNvPr id="12" name="Tijdelijke aanduiding voor inhoud 11"/>
          <p:cNvSpPr>
            <a:spLocks noGrp="1"/>
          </p:cNvSpPr>
          <p:nvPr>
            <p:ph idx="1"/>
          </p:nvPr>
        </p:nvSpPr>
        <p:spPr>
          <a:xfrm>
            <a:off x="457200" y="971550"/>
            <a:ext cx="8459787" cy="4525962"/>
          </a:xfrm>
        </p:spPr>
        <p:txBody>
          <a:bodyPr wrap="square"/>
          <a:lstStyle/>
          <a:p>
            <a:r>
              <a:rPr lang="nl-NL" sz="2400" b="0" dirty="0" smtClean="0"/>
              <a:t>Bijeenkomst 4 september 2012</a:t>
            </a:r>
          </a:p>
          <a:p>
            <a:pPr lvl="1"/>
            <a:r>
              <a:rPr lang="nl-NL" sz="2400" b="0" dirty="0" smtClean="0"/>
              <a:t>Specificatie op 95%</a:t>
            </a:r>
          </a:p>
          <a:p>
            <a:pPr lvl="1"/>
            <a:r>
              <a:rPr lang="nl-NL" sz="2400" b="0" dirty="0" smtClean="0"/>
              <a:t>Nog niet voldoende om vast te stellen</a:t>
            </a:r>
          </a:p>
          <a:p>
            <a:r>
              <a:rPr lang="nl-NL" sz="2400" b="0" dirty="0" smtClean="0"/>
              <a:t>Bijeenkomst 25 oktober 2012</a:t>
            </a:r>
          </a:p>
          <a:p>
            <a:pPr lvl="1"/>
            <a:r>
              <a:rPr lang="nl-NL" sz="2400" dirty="0" smtClean="0"/>
              <a:t>ruim</a:t>
            </a:r>
            <a:r>
              <a:rPr lang="nl-NL" sz="2400" b="0" dirty="0" smtClean="0"/>
              <a:t> 120 wijzigingsverzoeken van 9 leveranciers</a:t>
            </a:r>
          </a:p>
          <a:p>
            <a:pPr lvl="1"/>
            <a:r>
              <a:rPr lang="nl-NL" sz="2400" dirty="0" smtClean="0"/>
              <a:t>Ingrijpende wijzigingen nodig om tegemoet te komen aan wensen</a:t>
            </a:r>
            <a:endParaRPr lang="nl-NL" sz="2400" b="0" dirty="0" smtClean="0"/>
          </a:p>
          <a:p>
            <a:pPr lvl="1"/>
            <a:r>
              <a:rPr lang="nl-NL" sz="2400" dirty="0" smtClean="0"/>
              <a:t>Zes ontwerpbeslissingen </a:t>
            </a:r>
            <a:r>
              <a:rPr lang="nl-NL" sz="2400" dirty="0" smtClean="0"/>
              <a:t>besproken</a:t>
            </a:r>
            <a:endParaRPr lang="nl-NL" sz="2400" dirty="0" smtClean="0"/>
          </a:p>
          <a:p>
            <a:endParaRPr lang="nl-NL" sz="1800" b="0" dirty="0" smtClean="0"/>
          </a:p>
        </p:txBody>
      </p:sp>
    </p:spTree>
    <p:extLst>
      <p:ext uri="{BB962C8B-B14F-4D97-AF65-F5344CB8AC3E}">
        <p14:creationId xmlns:p14="http://schemas.microsoft.com/office/powerpoint/2010/main" xmlns="" val="331833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itel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nl-NL" dirty="0" smtClean="0"/>
              <a:t>Nu </a:t>
            </a:r>
          </a:p>
        </p:txBody>
      </p:sp>
      <p:sp>
        <p:nvSpPr>
          <p:cNvPr id="12" name="Tijdelijke aanduiding voor inhoud 11"/>
          <p:cNvSpPr>
            <a:spLocks noGrp="1"/>
          </p:cNvSpPr>
          <p:nvPr>
            <p:ph idx="1"/>
          </p:nvPr>
        </p:nvSpPr>
        <p:spPr>
          <a:xfrm>
            <a:off x="457200" y="971550"/>
            <a:ext cx="8459787" cy="4525962"/>
          </a:xfrm>
        </p:spPr>
        <p:txBody>
          <a:bodyPr wrap="square"/>
          <a:lstStyle/>
          <a:p>
            <a:r>
              <a:rPr lang="nl-NL" sz="2400" b="0" dirty="0" smtClean="0"/>
              <a:t>Nu: 26 februari 2013</a:t>
            </a:r>
          </a:p>
          <a:p>
            <a:pPr lvl="1"/>
            <a:r>
              <a:rPr lang="nl-NL" sz="2400" dirty="0" smtClean="0"/>
              <a:t>5 februari 2013 volledig bijgewerkte </a:t>
            </a:r>
            <a:r>
              <a:rPr lang="nl-NL" sz="2400" dirty="0" smtClean="0"/>
              <a:t>specificatie opgestuurd</a:t>
            </a:r>
          </a:p>
          <a:p>
            <a:pPr lvl="1"/>
            <a:r>
              <a:rPr lang="nl-NL" sz="2400" dirty="0" smtClean="0"/>
              <a:t>Reactie van werkgroep: Grote verbetering</a:t>
            </a:r>
          </a:p>
          <a:p>
            <a:pPr lvl="1"/>
            <a:r>
              <a:rPr lang="nl-NL" sz="2400" dirty="0" smtClean="0"/>
              <a:t>Nog wel enig commentaar</a:t>
            </a:r>
          </a:p>
          <a:p>
            <a:pPr lvl="1"/>
            <a:r>
              <a:rPr lang="nl-NL" sz="2400" dirty="0" smtClean="0"/>
              <a:t>Ingedeeld in vier categorieën:</a:t>
            </a:r>
          </a:p>
          <a:p>
            <a:pPr lvl="2"/>
            <a:r>
              <a:rPr lang="nl-NL" sz="2400" dirty="0" smtClean="0"/>
              <a:t>Functionele wijziging; moet opgelost worden in 1.0</a:t>
            </a:r>
          </a:p>
          <a:p>
            <a:pPr lvl="2"/>
            <a:r>
              <a:rPr lang="nl-NL" sz="2400" dirty="0" smtClean="0"/>
              <a:t>Verduidelijking/aanscherping specificatie (geen functionele wijziging) </a:t>
            </a:r>
          </a:p>
          <a:p>
            <a:pPr lvl="2"/>
            <a:r>
              <a:rPr lang="nl-NL" sz="2400" dirty="0" smtClean="0"/>
              <a:t>Wensen voor de toekomst;</a:t>
            </a:r>
          </a:p>
          <a:p>
            <a:endParaRPr lang="nl-NL" sz="18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itel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nl-NL" dirty="0" smtClean="0"/>
              <a:t>Belangrijkste wijzigingen</a:t>
            </a:r>
          </a:p>
        </p:txBody>
      </p:sp>
      <p:sp>
        <p:nvSpPr>
          <p:cNvPr id="12" name="Tijdelijke aanduiding voor inhoud 11"/>
          <p:cNvSpPr>
            <a:spLocks noGrp="1"/>
          </p:cNvSpPr>
          <p:nvPr>
            <p:ph idx="1"/>
          </p:nvPr>
        </p:nvSpPr>
        <p:spPr>
          <a:xfrm>
            <a:off x="227013" y="1152525"/>
            <a:ext cx="8459787" cy="4525962"/>
          </a:xfrm>
        </p:spPr>
        <p:txBody>
          <a:bodyPr wrap="square"/>
          <a:lstStyle/>
          <a:p>
            <a:r>
              <a:rPr lang="nl-NL" sz="2400" b="0" dirty="0" smtClean="0">
                <a:solidFill>
                  <a:schemeClr val="tx1"/>
                </a:solidFill>
              </a:rPr>
              <a:t>Herverdeling van functionaliteit over de referentiecomponenten </a:t>
            </a:r>
            <a:br>
              <a:rPr lang="nl-NL" sz="2400" b="0" dirty="0" smtClean="0">
                <a:solidFill>
                  <a:schemeClr val="tx1"/>
                </a:solidFill>
              </a:rPr>
            </a:br>
            <a:r>
              <a:rPr lang="nl-NL" sz="2400" b="0" dirty="0" smtClean="0">
                <a:solidFill>
                  <a:schemeClr val="tx1"/>
                </a:solidFill>
              </a:rPr>
              <a:t>(vervallen van de Zaken DMS Brug component</a:t>
            </a:r>
            <a:r>
              <a:rPr lang="nl-NL" sz="2400" b="0" dirty="0" smtClean="0">
                <a:solidFill>
                  <a:schemeClr val="tx1"/>
                </a:solidFill>
              </a:rPr>
              <a:t>)</a:t>
            </a:r>
            <a:endParaRPr lang="nl-NL" sz="2400" b="0" dirty="0" smtClean="0">
              <a:solidFill>
                <a:schemeClr val="tx1"/>
              </a:solidFill>
            </a:endParaRPr>
          </a:p>
          <a:p>
            <a:r>
              <a:rPr lang="nl-NL" sz="2400" b="0" dirty="0" smtClean="0">
                <a:solidFill>
                  <a:schemeClr val="tx1"/>
                </a:solidFill>
              </a:rPr>
              <a:t>Interface DMS </a:t>
            </a:r>
            <a:r>
              <a:rPr lang="nl-NL" sz="2400" b="0" dirty="0" err="1" smtClean="0">
                <a:solidFill>
                  <a:schemeClr val="tx1"/>
                </a:solidFill>
              </a:rPr>
              <a:t>o.b.v</a:t>
            </a:r>
            <a:r>
              <a:rPr lang="nl-NL" sz="2400" b="0" dirty="0" smtClean="0">
                <a:solidFill>
                  <a:schemeClr val="tx1"/>
                </a:solidFill>
              </a:rPr>
              <a:t>. </a:t>
            </a:r>
            <a:r>
              <a:rPr lang="nl-NL" sz="2400" b="0" dirty="0" smtClean="0">
                <a:solidFill>
                  <a:schemeClr val="tx1"/>
                </a:solidFill>
              </a:rPr>
              <a:t>CMIS</a:t>
            </a:r>
            <a:endParaRPr lang="nl-NL" sz="2400" b="0" dirty="0" smtClean="0">
              <a:solidFill>
                <a:schemeClr val="tx1"/>
              </a:solidFill>
            </a:endParaRPr>
          </a:p>
          <a:p>
            <a:r>
              <a:rPr lang="nl-NL" sz="2400" b="0" dirty="0" smtClean="0">
                <a:solidFill>
                  <a:schemeClr val="tx1"/>
                </a:solidFill>
              </a:rPr>
              <a:t>Specificeren van optionele attributen en uitbreiding van </a:t>
            </a:r>
            <a:br>
              <a:rPr lang="nl-NL" sz="2400" b="0" dirty="0" smtClean="0">
                <a:solidFill>
                  <a:schemeClr val="tx1"/>
                </a:solidFill>
              </a:rPr>
            </a:br>
            <a:r>
              <a:rPr lang="nl-NL" sz="2400" b="0" dirty="0" smtClean="0">
                <a:solidFill>
                  <a:schemeClr val="tx1"/>
                </a:solidFill>
              </a:rPr>
              <a:t>verplichte attributen in </a:t>
            </a:r>
            <a:r>
              <a:rPr lang="nl-NL" sz="2400" b="0" dirty="0" smtClean="0">
                <a:solidFill>
                  <a:schemeClr val="tx1"/>
                </a:solidFill>
              </a:rPr>
              <a:t>berichten</a:t>
            </a:r>
            <a:endParaRPr lang="nl-NL" sz="2400" b="0" dirty="0" smtClean="0">
              <a:solidFill>
                <a:schemeClr val="tx1"/>
              </a:solidFill>
            </a:endParaRPr>
          </a:p>
          <a:p>
            <a:r>
              <a:rPr lang="nl-NL" sz="2400" b="0" dirty="0" smtClean="0">
                <a:solidFill>
                  <a:schemeClr val="tx1"/>
                </a:solidFill>
              </a:rPr>
              <a:t>Twee mate van ondersteuning: Volledig RGBZ of Basis </a:t>
            </a:r>
            <a:r>
              <a:rPr lang="nl-NL" sz="2400" b="0" dirty="0" smtClean="0">
                <a:solidFill>
                  <a:schemeClr val="tx1"/>
                </a:solidFill>
              </a:rPr>
              <a:t>ondersteuning</a:t>
            </a:r>
            <a:endParaRPr lang="nl-NL" sz="2400" b="0" dirty="0" smtClean="0">
              <a:solidFill>
                <a:schemeClr val="tx1"/>
              </a:solidFill>
            </a:endParaRPr>
          </a:p>
          <a:p>
            <a:r>
              <a:rPr lang="nl-NL" sz="2400" b="0" dirty="0" smtClean="0">
                <a:solidFill>
                  <a:schemeClr val="tx1"/>
                </a:solidFill>
              </a:rPr>
              <a:t>Opnemen van CMIS </a:t>
            </a:r>
            <a:r>
              <a:rPr lang="nl-NL" sz="2400" b="0" dirty="0" err="1" smtClean="0">
                <a:solidFill>
                  <a:schemeClr val="tx1"/>
                </a:solidFill>
              </a:rPr>
              <a:t>properties</a:t>
            </a:r>
            <a:r>
              <a:rPr lang="nl-NL" sz="2400" b="0" dirty="0" smtClean="0">
                <a:solidFill>
                  <a:schemeClr val="tx1"/>
                </a:solidFill>
              </a:rPr>
              <a:t> om RGBZ attributen in DMS vast te leggen</a:t>
            </a:r>
          </a:p>
          <a:p>
            <a:pPr>
              <a:buNone/>
            </a:pPr>
            <a:r>
              <a:rPr lang="nl-NL" sz="1800" b="0" dirty="0" smtClean="0"/>
              <a:t/>
            </a:r>
            <a:br>
              <a:rPr lang="nl-NL" sz="1800" b="0" dirty="0" smtClean="0"/>
            </a:br>
            <a:r>
              <a:rPr lang="nl-NL" sz="1800" b="0" dirty="0" smtClean="0"/>
              <a:t/>
            </a:r>
            <a:br>
              <a:rPr lang="nl-NL" sz="1800" b="0" dirty="0" smtClean="0"/>
            </a:br>
            <a:endParaRPr lang="nl-NL" sz="1800" b="0" dirty="0" smtClean="0"/>
          </a:p>
          <a:p>
            <a:endParaRPr lang="nl-NL" sz="1800" b="0" dirty="0" smtClean="0"/>
          </a:p>
          <a:p>
            <a:endParaRPr lang="nl-NL" sz="1800" b="0" dirty="0" smtClean="0"/>
          </a:p>
          <a:p>
            <a:endParaRPr lang="nl-NL" sz="18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itel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nl-NL" dirty="0" smtClean="0"/>
              <a:t>Wensenlijst</a:t>
            </a:r>
          </a:p>
        </p:txBody>
      </p:sp>
      <p:sp>
        <p:nvSpPr>
          <p:cNvPr id="12" name="Tijdelijke aanduiding voor inhoud 11"/>
          <p:cNvSpPr>
            <a:spLocks noGrp="1"/>
          </p:cNvSpPr>
          <p:nvPr>
            <p:ph idx="1"/>
          </p:nvPr>
        </p:nvSpPr>
        <p:spPr>
          <a:xfrm>
            <a:off x="227013" y="1152525"/>
            <a:ext cx="8745537" cy="4525962"/>
          </a:xfrm>
        </p:spPr>
        <p:txBody>
          <a:bodyPr wrap="square"/>
          <a:lstStyle/>
          <a:p>
            <a:pPr lvl="0"/>
            <a:r>
              <a:rPr lang="nl-NL" sz="1800" b="0" dirty="0" smtClean="0">
                <a:solidFill>
                  <a:schemeClr val="tx1"/>
                </a:solidFill>
              </a:rPr>
              <a:t>Afsluiten/archiveren van zaakgegevens;</a:t>
            </a:r>
          </a:p>
          <a:p>
            <a:pPr lvl="0"/>
            <a:r>
              <a:rPr lang="nl-NL" sz="1800" b="0" dirty="0" smtClean="0">
                <a:solidFill>
                  <a:schemeClr val="tx1"/>
                </a:solidFill>
              </a:rPr>
              <a:t>Verwijderen van zaakdocumenten</a:t>
            </a:r>
          </a:p>
          <a:p>
            <a:pPr lvl="0"/>
            <a:r>
              <a:rPr lang="nl-NL" sz="1800" b="0" dirty="0" smtClean="0">
                <a:solidFill>
                  <a:schemeClr val="tx1"/>
                </a:solidFill>
              </a:rPr>
              <a:t>Aanvullende afspraken over additionele </a:t>
            </a:r>
            <a:br>
              <a:rPr lang="nl-NL" sz="1800" b="0" dirty="0" smtClean="0">
                <a:solidFill>
                  <a:schemeClr val="tx1"/>
                </a:solidFill>
              </a:rPr>
            </a:br>
            <a:r>
              <a:rPr lang="nl-NL" sz="1800" b="0" dirty="0" smtClean="0">
                <a:solidFill>
                  <a:schemeClr val="tx1"/>
                </a:solidFill>
              </a:rPr>
              <a:t>metagegevens (zoals BSN, </a:t>
            </a:r>
            <a:r>
              <a:rPr lang="nl-NL" sz="1800" b="0" dirty="0" err="1" smtClean="0">
                <a:solidFill>
                  <a:schemeClr val="tx1"/>
                </a:solidFill>
              </a:rPr>
              <a:t>KvK-nummer</a:t>
            </a:r>
            <a:r>
              <a:rPr lang="nl-NL" sz="1800" b="0" dirty="0" smtClean="0">
                <a:solidFill>
                  <a:schemeClr val="tx1"/>
                </a:solidFill>
              </a:rPr>
              <a:t>); </a:t>
            </a:r>
            <a:r>
              <a:rPr lang="en-US" sz="1800" b="0" dirty="0" smtClean="0">
                <a:solidFill>
                  <a:schemeClr val="tx1"/>
                </a:solidFill>
              </a:rPr>
              <a:t> </a:t>
            </a:r>
            <a:endParaRPr lang="nl-NL" sz="1800" b="0" dirty="0" smtClean="0">
              <a:solidFill>
                <a:schemeClr val="tx1"/>
              </a:solidFill>
            </a:endParaRPr>
          </a:p>
          <a:p>
            <a:pPr lvl="0"/>
            <a:r>
              <a:rPr lang="nl-NL" sz="1800" b="0" dirty="0" smtClean="0">
                <a:solidFill>
                  <a:schemeClr val="tx1"/>
                </a:solidFill>
              </a:rPr>
              <a:t>Ondersteuning van samengestelde documenten </a:t>
            </a:r>
            <a:r>
              <a:rPr lang="nl-NL" sz="1800" b="0" dirty="0" smtClean="0">
                <a:solidFill>
                  <a:schemeClr val="tx1"/>
                </a:solidFill>
              </a:rPr>
              <a:t>(SDC</a:t>
            </a:r>
            <a:r>
              <a:rPr lang="nl-NL" sz="1800" b="0" dirty="0" smtClean="0">
                <a:solidFill>
                  <a:schemeClr val="tx1"/>
                </a:solidFill>
              </a:rPr>
              <a:t>);</a:t>
            </a:r>
          </a:p>
          <a:p>
            <a:pPr lvl="0"/>
            <a:r>
              <a:rPr lang="nl-NL" sz="1800" b="0" dirty="0" smtClean="0">
                <a:solidFill>
                  <a:schemeClr val="tx1"/>
                </a:solidFill>
              </a:rPr>
              <a:t>Ondersteuning van BESLUIT (BSL); </a:t>
            </a:r>
            <a:br>
              <a:rPr lang="nl-NL" sz="1800" b="0" dirty="0" smtClean="0">
                <a:solidFill>
                  <a:schemeClr val="tx1"/>
                </a:solidFill>
              </a:rPr>
            </a:br>
            <a:r>
              <a:rPr lang="nl-NL" sz="1800" b="0" dirty="0" smtClean="0">
                <a:solidFill>
                  <a:schemeClr val="tx1"/>
                </a:solidFill>
              </a:rPr>
              <a:t>Er moet een service komen om besluiten toe te voegen aan een ZAAK;</a:t>
            </a:r>
          </a:p>
          <a:p>
            <a:pPr lvl="0"/>
            <a:r>
              <a:rPr lang="nl-NL" sz="1800" b="0" dirty="0" smtClean="0">
                <a:solidFill>
                  <a:schemeClr val="tx1"/>
                </a:solidFill>
              </a:rPr>
              <a:t>Uitbreiding van het omgaan met autorisaties en beveiliging;</a:t>
            </a:r>
          </a:p>
          <a:p>
            <a:pPr lvl="0"/>
            <a:r>
              <a:rPr lang="nl-NL" sz="1800" b="0" dirty="0" smtClean="0">
                <a:solidFill>
                  <a:schemeClr val="tx1"/>
                </a:solidFill>
              </a:rPr>
              <a:t>Applicaties actief op de hoogte brengen van wijzigingen in </a:t>
            </a:r>
            <a:r>
              <a:rPr lang="nl-NL" sz="1800" b="0" dirty="0" smtClean="0">
                <a:solidFill>
                  <a:schemeClr val="tx1"/>
                </a:solidFill>
              </a:rPr>
              <a:t>Zaaksysteem (push </a:t>
            </a:r>
            <a:r>
              <a:rPr lang="nl-NL" sz="1800" b="0" dirty="0" smtClean="0">
                <a:solidFill>
                  <a:schemeClr val="tx1"/>
                </a:solidFill>
              </a:rPr>
              <a:t>berichten);</a:t>
            </a:r>
          </a:p>
          <a:p>
            <a:pPr lvl="0"/>
            <a:r>
              <a:rPr lang="nl-NL" sz="1800" b="0" dirty="0" smtClean="0">
                <a:solidFill>
                  <a:schemeClr val="tx1"/>
                </a:solidFill>
              </a:rPr>
              <a:t>Omgaan met correcties op zaken en zaakdocumenten;</a:t>
            </a:r>
          </a:p>
          <a:p>
            <a:pPr lvl="0"/>
            <a:r>
              <a:rPr lang="nl-NL" sz="1800" b="0" dirty="0" smtClean="0">
                <a:solidFill>
                  <a:schemeClr val="tx1"/>
                </a:solidFill>
              </a:rPr>
              <a:t>Omgaan met dynamische metadata</a:t>
            </a:r>
          </a:p>
          <a:p>
            <a:pPr lvl="0"/>
            <a:r>
              <a:rPr lang="nl-NL" sz="1800" b="0" dirty="0" smtClean="0">
                <a:solidFill>
                  <a:schemeClr val="tx1"/>
                </a:solidFill>
              </a:rPr>
              <a:t>Aansluiten op toekomstige versies van onderliggende standaarden </a:t>
            </a:r>
            <a:br>
              <a:rPr lang="nl-NL" sz="1800" b="0" dirty="0" smtClean="0">
                <a:solidFill>
                  <a:schemeClr val="tx1"/>
                </a:solidFill>
              </a:rPr>
            </a:br>
            <a:r>
              <a:rPr lang="nl-NL" sz="1800" b="0" dirty="0" smtClean="0">
                <a:solidFill>
                  <a:schemeClr val="tx1"/>
                </a:solidFill>
              </a:rPr>
              <a:t>(bv CMIS);</a:t>
            </a:r>
            <a:r>
              <a:rPr lang="nl-NL" sz="1800" b="0" dirty="0" smtClean="0"/>
              <a:t/>
            </a:r>
            <a:br>
              <a:rPr lang="nl-NL" sz="1800" b="0" dirty="0" smtClean="0"/>
            </a:br>
            <a:r>
              <a:rPr lang="nl-NL" sz="1800" b="0" dirty="0" smtClean="0"/>
              <a:t/>
            </a:r>
            <a:br>
              <a:rPr lang="nl-NL" sz="1800" b="0" dirty="0" smtClean="0"/>
            </a:br>
            <a:endParaRPr lang="nl-NL" sz="1800" b="0" dirty="0" smtClean="0"/>
          </a:p>
          <a:p>
            <a:endParaRPr lang="nl-NL" sz="1800" b="0" dirty="0" smtClean="0"/>
          </a:p>
          <a:p>
            <a:endParaRPr lang="nl-NL" sz="1800" b="0" dirty="0" smtClean="0"/>
          </a:p>
          <a:p>
            <a:endParaRPr lang="nl-NL" sz="18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itel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nl-NL" dirty="0" smtClean="0"/>
              <a:t>Nu te nemen beslissingen</a:t>
            </a:r>
          </a:p>
        </p:txBody>
      </p:sp>
      <p:sp>
        <p:nvSpPr>
          <p:cNvPr id="12" name="Tijdelijke aanduiding voor inhoud 11"/>
          <p:cNvSpPr>
            <a:spLocks noGrp="1"/>
          </p:cNvSpPr>
          <p:nvPr>
            <p:ph idx="1"/>
          </p:nvPr>
        </p:nvSpPr>
        <p:spPr>
          <a:xfrm>
            <a:off x="227013" y="1152525"/>
            <a:ext cx="8459787" cy="4525962"/>
          </a:xfrm>
        </p:spPr>
        <p:txBody>
          <a:bodyPr wrap="square"/>
          <a:lstStyle/>
          <a:p>
            <a:pPr lvl="0"/>
            <a:r>
              <a:rPr lang="nl-NL" sz="2400" b="0" dirty="0" smtClean="0"/>
              <a:t>Waar genereren we een Documentidentificatie</a:t>
            </a:r>
          </a:p>
          <a:p>
            <a:pPr lvl="0"/>
            <a:r>
              <a:rPr lang="nl-NL" sz="2400" b="0" dirty="0" smtClean="0"/>
              <a:t>Hoe onderscheiden we </a:t>
            </a:r>
            <a:r>
              <a:rPr lang="nl-NL" sz="2400" b="0" dirty="0" err="1" smtClean="0"/>
              <a:t>geefZaakdocumentLezen</a:t>
            </a:r>
            <a:r>
              <a:rPr lang="nl-NL" sz="2400" b="0" dirty="0" smtClean="0"/>
              <a:t> </a:t>
            </a:r>
            <a:br>
              <a:rPr lang="nl-NL" sz="2400" b="0" dirty="0" smtClean="0"/>
            </a:br>
            <a:r>
              <a:rPr lang="nl-NL" sz="2400" b="0" dirty="0" smtClean="0"/>
              <a:t>en </a:t>
            </a:r>
            <a:r>
              <a:rPr lang="nl-NL" sz="2400" b="0" dirty="0" err="1" smtClean="0"/>
              <a:t>geefZaakdocumentbewerken</a:t>
            </a:r>
            <a:r>
              <a:rPr lang="nl-NL" sz="2400" b="0" dirty="0" smtClean="0"/>
              <a:t> berichten</a:t>
            </a:r>
          </a:p>
          <a:p>
            <a:pPr lvl="0"/>
            <a:r>
              <a:rPr lang="nl-NL" sz="2400" b="0" dirty="0" smtClean="0"/>
              <a:t>Van Zaakdocumenten bestaan twee versies: </a:t>
            </a:r>
            <a:br>
              <a:rPr lang="nl-NL" sz="2400" b="0" dirty="0" smtClean="0"/>
            </a:br>
            <a:r>
              <a:rPr lang="nl-NL" sz="2400" b="0" dirty="0" smtClean="0"/>
              <a:t>het ‘origineel’ en de ‘archiefvariant’. Hoe maken we onderscheid in welke </a:t>
            </a:r>
            <a:br>
              <a:rPr lang="nl-NL" sz="2400" b="0" dirty="0" smtClean="0"/>
            </a:br>
            <a:r>
              <a:rPr lang="nl-NL" sz="2400" b="0" dirty="0" smtClean="0"/>
              <a:t>versie geretourneerd moet worden</a:t>
            </a:r>
            <a:r>
              <a:rPr lang="nl-NL" sz="2400" b="0" dirty="0" smtClean="0"/>
              <a:t>?</a:t>
            </a:r>
          </a:p>
          <a:p>
            <a:pPr lvl="0"/>
            <a:r>
              <a:rPr lang="nl-NL" sz="2400" b="0" dirty="0" smtClean="0"/>
              <a:t>Hoe annuleren van </a:t>
            </a:r>
            <a:r>
              <a:rPr lang="nl-NL" sz="2400" b="0" dirty="0" err="1" smtClean="0"/>
              <a:t>checkout</a:t>
            </a:r>
            <a:r>
              <a:rPr lang="nl-NL" sz="2400" b="0" dirty="0" smtClean="0"/>
              <a:t>?</a:t>
            </a:r>
          </a:p>
          <a:p>
            <a:pPr lvl="0"/>
            <a:r>
              <a:rPr lang="nl-NL" sz="2400" b="0" dirty="0" smtClean="0"/>
              <a:t>Zichtbaar maken of document is uitgecheckt in bericht </a:t>
            </a:r>
            <a:r>
              <a:rPr lang="nl-NL" sz="2400" b="0" dirty="0" err="1" smtClean="0"/>
              <a:t>geefLijstZaakdocumenten</a:t>
            </a:r>
            <a:r>
              <a:rPr lang="nl-NL" sz="1800" b="0" dirty="0" smtClean="0"/>
              <a:t/>
            </a:r>
            <a:br>
              <a:rPr lang="nl-NL" sz="1800" b="0" dirty="0" smtClean="0"/>
            </a:br>
            <a:r>
              <a:rPr lang="nl-NL" sz="1800" b="0" dirty="0" smtClean="0"/>
              <a:t/>
            </a:r>
            <a:br>
              <a:rPr lang="nl-NL" sz="1800" b="0" dirty="0" smtClean="0"/>
            </a:br>
            <a:endParaRPr lang="nl-NL" sz="1800" b="0" dirty="0" smtClean="0"/>
          </a:p>
          <a:p>
            <a:endParaRPr lang="nl-NL" sz="1800" b="0" dirty="0" smtClean="0"/>
          </a:p>
          <a:p>
            <a:endParaRPr lang="nl-NL" sz="1800" b="0" dirty="0" smtClean="0"/>
          </a:p>
          <a:p>
            <a:endParaRPr lang="nl-NL" sz="18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itel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l"/>
            <a:r>
              <a:rPr lang="nl-NL" sz="3200" dirty="0" smtClean="0"/>
              <a:t>Waar genereren we </a:t>
            </a:r>
            <a:r>
              <a:rPr lang="nl-NL" sz="3200" dirty="0" smtClean="0"/>
              <a:t>een Documentidentificatie</a:t>
            </a:r>
            <a:endParaRPr lang="nl-NL" sz="3200" dirty="0" smtClean="0"/>
          </a:p>
        </p:txBody>
      </p:sp>
      <p:sp>
        <p:nvSpPr>
          <p:cNvPr id="12" name="Tijdelijke aanduiding voor inhoud 11"/>
          <p:cNvSpPr>
            <a:spLocks noGrp="1"/>
          </p:cNvSpPr>
          <p:nvPr>
            <p:ph idx="1"/>
          </p:nvPr>
        </p:nvSpPr>
        <p:spPr>
          <a:xfrm>
            <a:off x="590512" y="1181100"/>
            <a:ext cx="7620038" cy="4076699"/>
          </a:xfrm>
        </p:spPr>
        <p:txBody>
          <a:bodyPr wrap="square"/>
          <a:lstStyle/>
          <a:p>
            <a:pPr lvl="0"/>
            <a:r>
              <a:rPr lang="nl-NL" sz="2400" b="0" dirty="0" smtClean="0"/>
              <a:t>Drie opties: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sz="2400" dirty="0" smtClean="0"/>
              <a:t>Documentservice </a:t>
            </a:r>
            <a:r>
              <a:rPr lang="nl-NL" sz="2400" dirty="0" err="1" smtClean="0"/>
              <a:t>consumer</a:t>
            </a:r>
            <a:r>
              <a:rPr lang="nl-NL" sz="2400" dirty="0" smtClean="0"/>
              <a:t> is verantwoordelijk voor aanleveren unieke </a:t>
            </a:r>
            <a:r>
              <a:rPr lang="nl-NL" sz="2400" dirty="0" err="1" smtClean="0"/>
              <a:t>docId</a:t>
            </a:r>
            <a:r>
              <a:rPr lang="nl-NL" sz="2400" dirty="0" smtClean="0"/>
              <a:t>;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sz="2400" b="0" dirty="0" smtClean="0"/>
              <a:t>ZS is verantwoordelijk voor genereren </a:t>
            </a:r>
            <a:r>
              <a:rPr lang="nl-NL" sz="2400" b="0" dirty="0" err="1" smtClean="0"/>
              <a:t>docId</a:t>
            </a:r>
            <a:r>
              <a:rPr lang="nl-NL" sz="2400" b="0" dirty="0" smtClean="0"/>
              <a:t> indien </a:t>
            </a:r>
            <a:r>
              <a:rPr lang="nl-NL" sz="2400" b="0" dirty="0" err="1" smtClean="0"/>
              <a:t>DsC</a:t>
            </a:r>
            <a:r>
              <a:rPr lang="nl-NL" sz="2400" b="0" dirty="0" smtClean="0"/>
              <a:t> deze niet kan aanleveren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sz="2400" dirty="0" smtClean="0"/>
              <a:t>DMS is verantwoordelijk voor genereren </a:t>
            </a:r>
            <a:r>
              <a:rPr lang="nl-NL" sz="2400" dirty="0" err="1" smtClean="0"/>
              <a:t>docId</a:t>
            </a:r>
            <a:r>
              <a:rPr lang="nl-NL" sz="2400" dirty="0" smtClean="0"/>
              <a:t> indien </a:t>
            </a:r>
            <a:r>
              <a:rPr lang="nl-NL" sz="2400" dirty="0" err="1" smtClean="0"/>
              <a:t>DsC</a:t>
            </a:r>
            <a:r>
              <a:rPr lang="nl-NL" sz="2400" dirty="0" smtClean="0"/>
              <a:t> deze niet kan aanleveren</a:t>
            </a:r>
            <a:r>
              <a:rPr lang="nl-NL" sz="1800" b="0" dirty="0" smtClean="0"/>
              <a:t/>
            </a:r>
            <a:br>
              <a:rPr lang="nl-NL" sz="1800" b="0" dirty="0" smtClean="0"/>
            </a:br>
            <a:r>
              <a:rPr lang="nl-NL" sz="1800" b="0" dirty="0" smtClean="0"/>
              <a:t/>
            </a:r>
            <a:br>
              <a:rPr lang="nl-NL" sz="1800" b="0" dirty="0" smtClean="0"/>
            </a:br>
            <a:endParaRPr lang="nl-NL" sz="1800" b="0" dirty="0" smtClean="0"/>
          </a:p>
          <a:p>
            <a:endParaRPr lang="nl-NL" sz="1800" b="0" dirty="0" smtClean="0"/>
          </a:p>
          <a:p>
            <a:endParaRPr lang="nl-NL" sz="1800" b="0" dirty="0" smtClean="0"/>
          </a:p>
          <a:p>
            <a:endParaRPr lang="nl-NL" sz="18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King 2010 kleuren">
      <a:dk1>
        <a:srgbClr val="000000"/>
      </a:dk1>
      <a:lt1>
        <a:srgbClr val="FFFFFF"/>
      </a:lt1>
      <a:dk2>
        <a:srgbClr val="8D3291"/>
      </a:dk2>
      <a:lt2>
        <a:srgbClr val="EEECE1"/>
      </a:lt2>
      <a:accent1>
        <a:srgbClr val="F47339"/>
      </a:accent1>
      <a:accent2>
        <a:srgbClr val="ED0090"/>
      </a:accent2>
      <a:accent3>
        <a:srgbClr val="FFFFFF"/>
      </a:accent3>
      <a:accent4>
        <a:srgbClr val="000000"/>
      </a:accent4>
      <a:accent5>
        <a:srgbClr val="F8BCAE"/>
      </a:accent5>
      <a:accent6>
        <a:srgbClr val="D70082"/>
      </a:accent6>
      <a:hlink>
        <a:srgbClr val="FDF004"/>
      </a:hlink>
      <a:folHlink>
        <a:srgbClr val="F0526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King 2010 kleuren">
      <a:dk1>
        <a:srgbClr val="000000"/>
      </a:dk1>
      <a:lt1>
        <a:srgbClr val="FFFFFF"/>
      </a:lt1>
      <a:dk2>
        <a:srgbClr val="8D3291"/>
      </a:dk2>
      <a:lt2>
        <a:srgbClr val="EEECE1"/>
      </a:lt2>
      <a:accent1>
        <a:srgbClr val="F47339"/>
      </a:accent1>
      <a:accent2>
        <a:srgbClr val="ED0090"/>
      </a:accent2>
      <a:accent3>
        <a:srgbClr val="FFFFFF"/>
      </a:accent3>
      <a:accent4>
        <a:srgbClr val="000000"/>
      </a:accent4>
      <a:accent5>
        <a:srgbClr val="F8BCAE"/>
      </a:accent5>
      <a:accent6>
        <a:srgbClr val="D70082"/>
      </a:accent6>
      <a:hlink>
        <a:srgbClr val="FDF004"/>
      </a:hlink>
      <a:folHlink>
        <a:srgbClr val="F0526B"/>
      </a:folHlink>
    </a:clrScheme>
    <a:fontScheme name="Office Theme">
      <a:majorFont>
        <a:latin typeface="Calibri"/>
        <a:ea typeface="ヒラギノ角ゴ Pro W3"/>
        <a:cs typeface=""/>
      </a:majorFont>
      <a:minorFont>
        <a:latin typeface="Verdana"/>
        <a:ea typeface="ヒラギノ角ゴ Pro W3"/>
        <a:cs typeface="Verdan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8970</TotalTime>
  <Words>829</Words>
  <Application>Microsoft Office PowerPoint</Application>
  <PresentationFormat>Diavoorstelling (4:3)</PresentationFormat>
  <Paragraphs>299</Paragraphs>
  <Slides>23</Slides>
  <Notes>4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23</vt:i4>
      </vt:variant>
    </vt:vector>
  </HeadingPairs>
  <TitlesOfParts>
    <vt:vector size="25" baseType="lpstr">
      <vt:lpstr>1_Office Theme</vt:lpstr>
      <vt:lpstr>Office Theme</vt:lpstr>
      <vt:lpstr>Standaard services voor Zaaksysteem en Document management Systeem (DMS)</vt:lpstr>
      <vt:lpstr>Agenda</vt:lpstr>
      <vt:lpstr>Dia 3</vt:lpstr>
      <vt:lpstr>Even terugkijken…</vt:lpstr>
      <vt:lpstr>Nu </vt:lpstr>
      <vt:lpstr>Belangrijkste wijzigingen</vt:lpstr>
      <vt:lpstr>Wensenlijst</vt:lpstr>
      <vt:lpstr>Nu te nemen beslissingen</vt:lpstr>
      <vt:lpstr>Waar genereren we een Documentidentificatie</vt:lpstr>
      <vt:lpstr>Genereren Documentidentificatie</vt:lpstr>
      <vt:lpstr>Hoe onderscheiden  we geefZaakdocumentLezen  en geefZaakdocumentbewerken berichten</vt:lpstr>
      <vt:lpstr>Hoe maken we onderscheid tussen origineel of archiefversie document</vt:lpstr>
      <vt:lpstr>Hoe annuleren we een checkout?</vt:lpstr>
      <vt:lpstr>Zichtbaar maken of document is uitgecheckt  in bericht geefLijstZaakdocumenten</vt:lpstr>
      <vt:lpstr>En verder vwb de specificatie…</vt:lpstr>
      <vt:lpstr>Besluitvorming werkgroep</vt:lpstr>
      <vt:lpstr>Standaard services voor Zaaksysteem en Document management Systeem (DMS) VERVOLG</vt:lpstr>
      <vt:lpstr>Vervolg  </vt:lpstr>
      <vt:lpstr>Vervolg  </vt:lpstr>
      <vt:lpstr>Dia 20</vt:lpstr>
      <vt:lpstr>Dia 21</vt:lpstr>
      <vt:lpstr>Dia 22</vt:lpstr>
      <vt:lpstr>Dia 23</vt:lpstr>
    </vt:vector>
  </TitlesOfParts>
  <Company>FQYMG-HGXBP-PC3CP-8H82X-7CWJJ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Jan Brinkkemper</cp:lastModifiedBy>
  <cp:revision>331</cp:revision>
  <cp:lastPrinted>2011-01-16T10:24:48Z</cp:lastPrinted>
  <dcterms:created xsi:type="dcterms:W3CDTF">2010-03-15T14:49:12Z</dcterms:created>
  <dcterms:modified xsi:type="dcterms:W3CDTF">2013-02-26T10:57:12Z</dcterms:modified>
</cp:coreProperties>
</file>